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1.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2.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3.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4.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5.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6.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8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33.xml" ContentType="application/vnd.openxmlformats-officedocument.presentationml.notesSlide+xml"/>
  <Override PartName="/ppt/tags/tag89.xml" ContentType="application/vnd.openxmlformats-officedocument.presentationml.tags+xml"/>
  <Override PartName="/ppt/notesSlides/notesSlide34.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38.xml" ContentType="application/vnd.openxmlformats-officedocument.presentationml.notesSlide+xml"/>
  <Override PartName="/ppt/tags/tag9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97.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98.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99.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00.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64.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65.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66.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67.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68.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73.xml" ContentType="application/vnd.openxmlformats-officedocument.presentationml.notesSlide+xml"/>
  <Override PartName="/ppt/tags/tag155.xml" ContentType="application/vnd.openxmlformats-officedocument.presentationml.tags+xml"/>
  <Override PartName="/ppt/notesSlides/notesSlide74.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77.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78.xml" ContentType="application/vnd.openxmlformats-officedocument.presentationml.notesSlide+xml"/>
  <Override PartName="/ppt/tags/tag170.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83.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84.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Lst>
  <p:notesMasterIdLst>
    <p:notesMasterId r:id="rId121"/>
  </p:notesMasterIdLst>
  <p:handoutMasterIdLst>
    <p:handoutMasterId r:id="rId122"/>
  </p:handoutMasterIdLst>
  <p:sldIdLst>
    <p:sldId id="256" r:id="rId3"/>
    <p:sldId id="257" r:id="rId4"/>
    <p:sldId id="485" r:id="rId5"/>
    <p:sldId id="454" r:id="rId6"/>
    <p:sldId id="455" r:id="rId7"/>
    <p:sldId id="453" r:id="rId8"/>
    <p:sldId id="457" r:id="rId9"/>
    <p:sldId id="451" r:id="rId10"/>
    <p:sldId id="456" r:id="rId11"/>
    <p:sldId id="306" r:id="rId12"/>
    <p:sldId id="495" r:id="rId13"/>
    <p:sldId id="360" r:id="rId14"/>
    <p:sldId id="459" r:id="rId15"/>
    <p:sldId id="496" r:id="rId16"/>
    <p:sldId id="500" r:id="rId17"/>
    <p:sldId id="497" r:id="rId18"/>
    <p:sldId id="462" r:id="rId19"/>
    <p:sldId id="369" r:id="rId20"/>
    <p:sldId id="470" r:id="rId21"/>
    <p:sldId id="407" r:id="rId22"/>
    <p:sldId id="486" r:id="rId23"/>
    <p:sldId id="271" r:id="rId24"/>
    <p:sldId id="487" r:id="rId25"/>
    <p:sldId id="272" r:id="rId26"/>
    <p:sldId id="480" r:id="rId27"/>
    <p:sldId id="481" r:id="rId28"/>
    <p:sldId id="482" r:id="rId29"/>
    <p:sldId id="483" r:id="rId30"/>
    <p:sldId id="484" r:id="rId31"/>
    <p:sldId id="499" r:id="rId32"/>
    <p:sldId id="472" r:id="rId33"/>
    <p:sldId id="260" r:id="rId34"/>
    <p:sldId id="290" r:id="rId35"/>
    <p:sldId id="498" r:id="rId36"/>
    <p:sldId id="291" r:id="rId37"/>
    <p:sldId id="292" r:id="rId38"/>
    <p:sldId id="293" r:id="rId39"/>
    <p:sldId id="463" r:id="rId40"/>
    <p:sldId id="313" r:id="rId41"/>
    <p:sldId id="375" r:id="rId42"/>
    <p:sldId id="452" r:id="rId43"/>
    <p:sldId id="488" r:id="rId44"/>
    <p:sldId id="267" r:id="rId45"/>
    <p:sldId id="289" r:id="rId46"/>
    <p:sldId id="307" r:id="rId47"/>
    <p:sldId id="265" r:id="rId48"/>
    <p:sldId id="266" r:id="rId49"/>
    <p:sldId id="268" r:id="rId50"/>
    <p:sldId id="295" r:id="rId51"/>
    <p:sldId id="300" r:id="rId52"/>
    <p:sldId id="311" r:id="rId53"/>
    <p:sldId id="489" r:id="rId54"/>
    <p:sldId id="294" r:id="rId55"/>
    <p:sldId id="330" r:id="rId56"/>
    <p:sldId id="490" r:id="rId57"/>
    <p:sldId id="439" r:id="rId58"/>
    <p:sldId id="314" r:id="rId59"/>
    <p:sldId id="366" r:id="rId60"/>
    <p:sldId id="379" r:id="rId61"/>
    <p:sldId id="370" r:id="rId62"/>
    <p:sldId id="381" r:id="rId63"/>
    <p:sldId id="336" r:id="rId64"/>
    <p:sldId id="491" r:id="rId65"/>
    <p:sldId id="335" r:id="rId66"/>
    <p:sldId id="373" r:id="rId67"/>
    <p:sldId id="449" r:id="rId68"/>
    <p:sldId id="346" r:id="rId69"/>
    <p:sldId id="492" r:id="rId70"/>
    <p:sldId id="328" r:id="rId71"/>
    <p:sldId id="408" r:id="rId72"/>
    <p:sldId id="435" r:id="rId73"/>
    <p:sldId id="436" r:id="rId74"/>
    <p:sldId id="437" r:id="rId75"/>
    <p:sldId id="438" r:id="rId76"/>
    <p:sldId id="464" r:id="rId77"/>
    <p:sldId id="465" r:id="rId78"/>
    <p:sldId id="466" r:id="rId79"/>
    <p:sldId id="467" r:id="rId80"/>
    <p:sldId id="447" r:id="rId81"/>
    <p:sldId id="412" r:id="rId82"/>
    <p:sldId id="476" r:id="rId83"/>
    <p:sldId id="477" r:id="rId84"/>
    <p:sldId id="478" r:id="rId85"/>
    <p:sldId id="479" r:id="rId86"/>
    <p:sldId id="392" r:id="rId87"/>
    <p:sldId id="441" r:id="rId88"/>
    <p:sldId id="413" r:id="rId89"/>
    <p:sldId id="432" r:id="rId90"/>
    <p:sldId id="433" r:id="rId91"/>
    <p:sldId id="442" r:id="rId92"/>
    <p:sldId id="352" r:id="rId93"/>
    <p:sldId id="399" r:id="rId94"/>
    <p:sldId id="391" r:id="rId95"/>
    <p:sldId id="319" r:id="rId96"/>
    <p:sldId id="493" r:id="rId97"/>
    <p:sldId id="359" r:id="rId98"/>
    <p:sldId id="383" r:id="rId99"/>
    <p:sldId id="342" r:id="rId100"/>
    <p:sldId id="372" r:id="rId101"/>
    <p:sldId id="396" r:id="rId102"/>
    <p:sldId id="397" r:id="rId103"/>
    <p:sldId id="395" r:id="rId104"/>
    <p:sldId id="422" r:id="rId105"/>
    <p:sldId id="262" r:id="rId106"/>
    <p:sldId id="261" r:id="rId107"/>
    <p:sldId id="263" r:id="rId108"/>
    <p:sldId id="368" r:id="rId109"/>
    <p:sldId id="423" r:id="rId110"/>
    <p:sldId id="473" r:id="rId111"/>
    <p:sldId id="474" r:id="rId112"/>
    <p:sldId id="469" r:id="rId113"/>
    <p:sldId id="444" r:id="rId114"/>
    <p:sldId id="445" r:id="rId115"/>
    <p:sldId id="446" r:id="rId116"/>
    <p:sldId id="450" r:id="rId117"/>
    <p:sldId id="443" r:id="rId118"/>
    <p:sldId id="419" r:id="rId119"/>
    <p:sldId id="393" r:id="rId120"/>
  </p:sldIdLst>
  <p:sldSz cx="9144000" cy="6858000" type="screen4x3"/>
  <p:notesSz cx="7315200" cy="9601200"/>
  <p:embeddedFontLst>
    <p:embeddedFont>
      <p:font typeface="Baskerville Old Face" panose="02020602080505020303" pitchFamily="18" charset="0"/>
      <p:regular r:id="rId123"/>
    </p:embeddedFont>
    <p:embeddedFont>
      <p:font typeface="Cambria Math" panose="02040503050406030204" pitchFamily="18" charset="0"/>
      <p:regular r:id="rId124"/>
    </p:embeddedFont>
    <p:embeddedFont>
      <p:font typeface="Euclid Symbol" panose="05050102010706020507" pitchFamily="18" charset="2"/>
      <p:regular r:id="rId125"/>
      <p:bold r:id="rId126"/>
      <p:italic r:id="rId127"/>
      <p:boldItalic r:id="rId128"/>
    </p:embeddedFont>
    <p:embeddedFont>
      <p:font typeface="Century Gothic" panose="020B0502020202020204" pitchFamily="34" charset="0"/>
      <p:regular r:id="rId129"/>
      <p:bold r:id="rId130"/>
      <p:italic r:id="rId131"/>
      <p:boldItalic r:id="rId132"/>
    </p:embeddedFont>
    <p:embeddedFont>
      <p:font typeface="Book Antiqua" panose="02040602050305030304" pitchFamily="18" charset="0"/>
      <p:regular r:id="rId133"/>
      <p:bold r:id="rId134"/>
      <p:italic r:id="rId135"/>
      <p:boldItalic r:id="rId136"/>
    </p:embeddedFont>
    <p:embeddedFont>
      <p:font typeface="Calibri" panose="020F0502020204030204" pitchFamily="34" charset="0"/>
      <p:regular r:id="rId137"/>
      <p:bold r:id="rId138"/>
      <p:italic r:id="rId139"/>
      <p:boldItalic r:id="rId140"/>
    </p:embeddedFont>
    <p:embeddedFont>
      <p:font typeface="Candara" panose="020E0502030303020204" pitchFamily="34" charset="0"/>
      <p:regular r:id="rId141"/>
      <p:bold r:id="rId142"/>
      <p:italic r:id="rId143"/>
      <p:boldItalic r:id="rId14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456"/>
            <p14:sldId id="306"/>
            <p14:sldId id="495"/>
            <p14:sldId id="360"/>
            <p14:sldId id="459"/>
            <p14:sldId id="496"/>
            <p14:sldId id="500"/>
            <p14:sldId id="497"/>
            <p14:sldId id="462"/>
            <p14:sldId id="369"/>
            <p14:sldId id="470"/>
            <p14:sldId id="40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498"/>
            <p14:sldId id="291"/>
            <p14:sldId id="292"/>
            <p14:sldId id="293"/>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FF01"/>
    <a:srgbClr val="66FF33"/>
    <a:srgbClr val="0000FF"/>
    <a:srgbClr val="B52D48"/>
    <a:srgbClr val="FFFFFF"/>
    <a:srgbClr val="0066FF"/>
    <a:srgbClr val="009900"/>
    <a:srgbClr val="EAEAEA"/>
    <a:srgbClr val="7E69FF"/>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6" d="100"/>
          <a:sy n="86" d="100"/>
        </p:scale>
        <p:origin x="749"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6.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6.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12.fntdata"/><Relationship Id="rId139" Type="http://schemas.openxmlformats.org/officeDocument/2006/relationships/font" Target="fonts/font17.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2.fntdata"/><Relationship Id="rId129" Type="http://schemas.openxmlformats.org/officeDocument/2006/relationships/font" Target="fonts/font7.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18.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8.fntdata"/><Relationship Id="rId135" Type="http://schemas.openxmlformats.org/officeDocument/2006/relationships/font" Target="fonts/font13.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font" Target="fonts/font3.fntdata"/><Relationship Id="rId141" Type="http://schemas.openxmlformats.org/officeDocument/2006/relationships/font" Target="fonts/font19.fntdata"/><Relationship Id="rId14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9.fntdata"/><Relationship Id="rId136" Type="http://schemas.openxmlformats.org/officeDocument/2006/relationships/font" Target="fonts/font14.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4.fntdata"/><Relationship Id="rId14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notesMaster" Target="notesMasters/notesMaster1.xml"/><Relationship Id="rId142" Type="http://schemas.openxmlformats.org/officeDocument/2006/relationships/font" Target="fonts/font20.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0.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handoutMaster" Target="handoutMasters/handoutMaster1.xml"/><Relationship Id="rId143" Type="http://schemas.openxmlformats.org/officeDocument/2006/relationships/font" Target="fonts/font21.fntdata"/><Relationship Id="rId14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1.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1.fntdata"/><Relationship Id="rId144" Type="http://schemas.openxmlformats.org/officeDocument/2006/relationships/font" Target="fonts/font22.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4" Type="http://schemas.openxmlformats.org/officeDocument/2006/relationships/image" Target="../media/image5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17.emf"/><Relationship Id="rId1" Type="http://schemas.openxmlformats.org/officeDocument/2006/relationships/image" Target="../media/image2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031"/>
          <p:cNvSpPr>
            <a:spLocks noGrp="1" noChangeArrowheads="1"/>
          </p:cNvSpPr>
          <p:nvPr>
            <p:ph type="sldNum" sz="quarter" idx="5"/>
          </p:nvPr>
        </p:nvSpPr>
        <p:spPr>
          <a:noFill/>
        </p:spPr>
        <p:txBody>
          <a:bodyPr/>
          <a:lstStyle/>
          <a:p>
            <a:fld id="{E9095946-D65C-45AF-A5AA-85AD28E90777}" type="slidenum">
              <a:rPr lang="en-US" smtClean="0"/>
              <a:pPr/>
              <a:t>16</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398599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17</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19</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22</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24</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31</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32</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33</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34</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52219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8C856-BE26-4909-A549-0668629E8B6F}" type="slidenum">
              <a:rPr lang="en-US"/>
              <a:pPr/>
              <a:t>35</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334D3-AA4A-4833-8FE7-A5A326CD1D53}" type="slidenum">
              <a:rPr lang="en-US"/>
              <a:pPr/>
              <a:t>36</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A5BA40-7ED8-4AC9-B198-3DE07CCA97F4}" type="slidenum">
              <a:rPr lang="en-US"/>
              <a:pPr/>
              <a:t>37</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es-HN" dirty="0" err="1"/>
              <a:t>When</a:t>
            </a:r>
            <a:r>
              <a:rPr lang="es-HN" dirty="0"/>
              <a:t> </a:t>
            </a:r>
            <a:r>
              <a:rPr lang="es-HN" dirty="0" err="1"/>
              <a:t>does</a:t>
            </a:r>
            <a:r>
              <a:rPr lang="es-HN" dirty="0"/>
              <a:t> </a:t>
            </a:r>
            <a:r>
              <a:rPr lang="es-HN" dirty="0" err="1"/>
              <a:t>the</a:t>
            </a:r>
            <a:r>
              <a:rPr lang="es-HN" dirty="0"/>
              <a:t> </a:t>
            </a:r>
            <a:r>
              <a:rPr lang="es-HN" dirty="0" err="1"/>
              <a:t>flow</a:t>
            </a:r>
            <a:r>
              <a:rPr lang="es-HN" dirty="0"/>
              <a:t> </a:t>
            </a:r>
            <a:r>
              <a:rPr lang="es-HN" dirty="0" err="1"/>
              <a:t>rate</a:t>
            </a:r>
            <a:r>
              <a:rPr lang="es-HN" dirty="0"/>
              <a:t> </a:t>
            </a:r>
            <a:r>
              <a:rPr lang="es-HN" dirty="0" err="1"/>
              <a:t>go</a:t>
            </a:r>
            <a:r>
              <a:rPr lang="es-HN" dirty="0"/>
              <a:t> </a:t>
            </a:r>
            <a:r>
              <a:rPr lang="es-HN" dirty="0" err="1"/>
              <a:t>to</a:t>
            </a:r>
            <a:r>
              <a:rPr lang="es-HN" dirty="0"/>
              <a:t> </a:t>
            </a:r>
            <a:r>
              <a:rPr lang="es-HN" dirty="0" err="1"/>
              <a:t>zero</a:t>
            </a:r>
            <a:r>
              <a:rPr lang="es-HN" dirty="0"/>
              <a:t>?</a:t>
            </a:r>
          </a:p>
          <a:p>
            <a:r>
              <a:rPr lang="es-HN" dirty="0" err="1"/>
              <a:t>What</a:t>
            </a:r>
            <a:r>
              <a:rPr lang="es-HN" baseline="0" dirty="0"/>
              <a:t> </a:t>
            </a:r>
            <a:r>
              <a:rPr lang="es-HN" baseline="0" dirty="0" err="1"/>
              <a:t>is</a:t>
            </a:r>
            <a:r>
              <a:rPr lang="es-HN" baseline="0" dirty="0"/>
              <a:t> </a:t>
            </a:r>
            <a:r>
              <a:rPr lang="es-HN" baseline="0" dirty="0" err="1"/>
              <a:t>the</a:t>
            </a:r>
            <a:r>
              <a:rPr lang="es-HN" baseline="0" dirty="0"/>
              <a:t> </a:t>
            </a:r>
            <a:r>
              <a:rPr lang="es-HN" baseline="0" dirty="0" err="1"/>
              <a:t>average</a:t>
            </a:r>
            <a:r>
              <a:rPr lang="es-HN" baseline="0" dirty="0"/>
              <a:t> </a:t>
            </a:r>
            <a:r>
              <a:rPr lang="es-HN" baseline="0" dirty="0" err="1"/>
              <a:t>flow</a:t>
            </a:r>
            <a:r>
              <a:rPr lang="es-HN" baseline="0" dirty="0"/>
              <a:t> </a:t>
            </a:r>
            <a:r>
              <a:rPr lang="es-HN" baseline="0" dirty="0" err="1"/>
              <a:t>rate</a:t>
            </a:r>
            <a:r>
              <a:rPr lang="es-HN" baseline="0" dirty="0"/>
              <a:t> </a:t>
            </a:r>
            <a:r>
              <a:rPr lang="es-HN" baseline="0" dirty="0" err="1"/>
              <a:t>during</a:t>
            </a:r>
            <a:r>
              <a:rPr lang="es-HN" baseline="0" dirty="0"/>
              <a:t> </a:t>
            </a:r>
            <a:r>
              <a:rPr lang="es-HN" baseline="0" dirty="0" err="1"/>
              <a:t>this</a:t>
            </a:r>
            <a:r>
              <a:rPr lang="es-HN" baseline="0" dirty="0"/>
              <a:t> </a:t>
            </a:r>
            <a:r>
              <a:rPr lang="es-HN" baseline="0" dirty="0" err="1"/>
              <a:t>process</a:t>
            </a:r>
            <a:r>
              <a:rPr lang="es-HN" baseline="0" dirty="0"/>
              <a:t> </a:t>
            </a:r>
            <a:r>
              <a:rPr lang="es-HN" baseline="0" dirty="0" err="1"/>
              <a:t>if</a:t>
            </a:r>
            <a:r>
              <a:rPr lang="es-HN" baseline="0" dirty="0"/>
              <a:t> </a:t>
            </a:r>
            <a:r>
              <a:rPr lang="es-HN" baseline="0" dirty="0" err="1"/>
              <a:t>the</a:t>
            </a:r>
            <a:r>
              <a:rPr lang="es-HN" baseline="0" dirty="0"/>
              <a:t> </a:t>
            </a:r>
            <a:r>
              <a:rPr lang="es-HN" baseline="0" dirty="0" err="1"/>
              <a:t>tank</a:t>
            </a:r>
            <a:r>
              <a:rPr lang="es-HN" baseline="0" dirty="0"/>
              <a:t> </a:t>
            </a:r>
            <a:r>
              <a:rPr lang="es-HN" baseline="0" dirty="0" err="1"/>
              <a:t>is</a:t>
            </a:r>
            <a:r>
              <a:rPr lang="es-HN" baseline="0" dirty="0"/>
              <a:t> </a:t>
            </a:r>
            <a:r>
              <a:rPr lang="es-HN" baseline="0" dirty="0" err="1"/>
              <a:t>drained</a:t>
            </a:r>
            <a:r>
              <a:rPr lang="es-HN" baseline="0" dirty="0"/>
              <a:t> </a:t>
            </a:r>
            <a:r>
              <a:rPr lang="es-HN" baseline="0" dirty="0" err="1"/>
              <a:t>completely</a:t>
            </a:r>
            <a:r>
              <a:rPr lang="es-HN" baseline="0" dirty="0"/>
              <a:t>? 0.5 Q0.</a:t>
            </a:r>
          </a:p>
          <a:p>
            <a:r>
              <a:rPr lang="es-HN" baseline="0" dirty="0" err="1"/>
              <a:t>How</a:t>
            </a:r>
            <a:r>
              <a:rPr lang="es-HN" baseline="0" dirty="0"/>
              <a:t> </a:t>
            </a:r>
            <a:r>
              <a:rPr lang="es-HN" baseline="0" dirty="0" err="1"/>
              <a:t>could</a:t>
            </a:r>
            <a:r>
              <a:rPr lang="es-HN" baseline="0" dirty="0"/>
              <a:t> </a:t>
            </a:r>
            <a:r>
              <a:rPr lang="es-HN" baseline="0" dirty="0" err="1"/>
              <a:t>you</a:t>
            </a:r>
            <a:r>
              <a:rPr lang="es-HN" baseline="0" dirty="0"/>
              <a:t> </a:t>
            </a:r>
            <a:r>
              <a:rPr lang="es-HN" baseline="0" dirty="0" err="1"/>
              <a:t>modify</a:t>
            </a:r>
            <a:r>
              <a:rPr lang="es-HN" baseline="0" dirty="0"/>
              <a:t> </a:t>
            </a:r>
            <a:r>
              <a:rPr lang="es-HN" baseline="0" dirty="0" err="1"/>
              <a:t>the</a:t>
            </a:r>
            <a:r>
              <a:rPr lang="es-HN" baseline="0" dirty="0"/>
              <a:t> </a:t>
            </a:r>
            <a:r>
              <a:rPr lang="es-HN" baseline="0" dirty="0" err="1"/>
              <a:t>design</a:t>
            </a:r>
            <a:r>
              <a:rPr lang="es-HN" baseline="0" dirty="0"/>
              <a:t> </a:t>
            </a:r>
            <a:r>
              <a:rPr lang="es-HN" baseline="0" dirty="0" err="1"/>
              <a:t>to</a:t>
            </a:r>
            <a:r>
              <a:rPr lang="es-HN" baseline="0" dirty="0"/>
              <a:t> </a:t>
            </a:r>
            <a:r>
              <a:rPr lang="es-HN" baseline="0" dirty="0" err="1"/>
              <a:t>keep</a:t>
            </a:r>
            <a:r>
              <a:rPr lang="es-HN" baseline="0" dirty="0"/>
              <a:t> Q more </a:t>
            </a:r>
            <a:r>
              <a:rPr lang="es-HN" baseline="0" dirty="0" err="1"/>
              <a:t>constant</a:t>
            </a:r>
            <a:r>
              <a:rPr lang="es-HN" baseline="0" dirty="0"/>
              <a:t>?</a:t>
            </a:r>
            <a:endParaRPr lang="es-H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39</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40</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41</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43</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44</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45</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46</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47</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48</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49</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50</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51</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10</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53</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54</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55</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57</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58</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60</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62</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64</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65</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67</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69</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70</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72</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73</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74</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12</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80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86</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88</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89</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90</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91</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13</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94</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95</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96</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98</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99</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103</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104</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105</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106</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31"/>
          <p:cNvSpPr>
            <a:spLocks noGrp="1" noChangeArrowheads="1"/>
          </p:cNvSpPr>
          <p:nvPr>
            <p:ph type="sldNum" sz="quarter" idx="5"/>
          </p:nvPr>
        </p:nvSpPr>
        <p:spPr>
          <a:noFill/>
        </p:spPr>
        <p:txBody>
          <a:bodyPr/>
          <a:lstStyle/>
          <a:p>
            <a:fld id="{A7BE3ABE-B958-4EC4-9A73-E2A467C9F4DD}" type="slidenum">
              <a:rPr lang="en-US" smtClean="0"/>
              <a:pPr/>
              <a:t>14</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w="9525"/>
        </p:spPr>
        <p:txBody>
          <a:bodyPr/>
          <a:lstStyle/>
          <a:p>
            <a:r>
              <a:rPr lang="en-US" dirty="0">
                <a:latin typeface="Arial" charset="0"/>
              </a:rPr>
              <a:t>Suppose mechanical</a:t>
            </a:r>
            <a:r>
              <a:rPr lang="en-US" baseline="0" dirty="0">
                <a:latin typeface="Arial" charset="0"/>
              </a:rPr>
              <a:t> energy is conserved (it isn’t!) in this flow. What would have to be true of the downstream pressure? (It would have to be higher than the upstream pressure.)</a:t>
            </a:r>
          </a:p>
          <a:p>
            <a:r>
              <a:rPr lang="en-US" baseline="0" dirty="0">
                <a:latin typeface="Arial" charset="0"/>
              </a:rPr>
              <a:t>Does water like to move from a region of low pressure into a region of high pressure?</a:t>
            </a:r>
          </a:p>
          <a:p>
            <a:r>
              <a:rPr lang="en-US" baseline="0" dirty="0">
                <a:latin typeface="Arial" charset="0"/>
              </a:rPr>
              <a:t>Flow into region of higher pressure causes any curved streamlines to curve even more! Given that the flow is slowing down the streamlines MUST BE diverging. The increasing pressure causes the streamlines to bend even more. We get turbulence!</a:t>
            </a:r>
          </a:p>
          <a:p>
            <a:endParaRPr lang="en-US" dirty="0">
              <a:latin typeface="Arial" charset="0"/>
            </a:endParaRPr>
          </a:p>
        </p:txBody>
      </p:sp>
    </p:spTree>
    <p:extLst>
      <p:ext uri="{BB962C8B-B14F-4D97-AF65-F5344CB8AC3E}">
        <p14:creationId xmlns:p14="http://schemas.microsoft.com/office/powerpoint/2010/main" val="16961691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107</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108</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109</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110</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115</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31"/>
          <p:cNvSpPr>
            <a:spLocks noGrp="1" noChangeArrowheads="1"/>
          </p:cNvSpPr>
          <p:nvPr>
            <p:ph type="sldNum" sz="quarter" idx="5"/>
          </p:nvPr>
        </p:nvSpPr>
        <p:spPr>
          <a:noFill/>
        </p:spPr>
        <p:txBody>
          <a:bodyPr/>
          <a:lstStyle/>
          <a:p>
            <a:fld id="{A7BE3ABE-B958-4EC4-9A73-E2A467C9F4DD}" type="slidenum">
              <a:rPr lang="en-US" smtClean="0"/>
              <a:pPr/>
              <a:t>15</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w="9525"/>
        </p:spPr>
        <p:txBody>
          <a:bodyPr/>
          <a:lstStyle/>
          <a:p>
            <a:r>
              <a:rPr lang="en-US" dirty="0">
                <a:latin typeface="Arial" charset="0"/>
              </a:rPr>
              <a:t>Suppose mechanical</a:t>
            </a:r>
            <a:r>
              <a:rPr lang="en-US" baseline="0" dirty="0">
                <a:latin typeface="Arial" charset="0"/>
              </a:rPr>
              <a:t> energy is conserved (it isn’t!) in this flow. What would have to be true of the downstream pressure? (It would have to be higher than the upstream pressure.)</a:t>
            </a:r>
          </a:p>
          <a:p>
            <a:r>
              <a:rPr lang="en-US" baseline="0" dirty="0">
                <a:latin typeface="Arial" charset="0"/>
              </a:rPr>
              <a:t>Does water like to move from a region of low pressure into a region of high pressure?</a:t>
            </a:r>
          </a:p>
          <a:p>
            <a:r>
              <a:rPr lang="en-US" baseline="0" dirty="0">
                <a:latin typeface="Arial" charset="0"/>
              </a:rPr>
              <a:t>Flow into region of higher pressure causes any curved streamlines to curve even more! Given that the flow is slowing down the streamlines MUST BE diverging. The increasing pressure causes the streamlines to bend even more. We get turbulence!</a:t>
            </a:r>
          </a:p>
          <a:p>
            <a:endParaRPr lang="en-US" dirty="0">
              <a:latin typeface="Arial" charset="0"/>
            </a:endParaRPr>
          </a:p>
        </p:txBody>
      </p:sp>
    </p:spTree>
    <p:extLst>
      <p:ext uri="{BB962C8B-B14F-4D97-AF65-F5344CB8AC3E}">
        <p14:creationId xmlns:p14="http://schemas.microsoft.com/office/powerpoint/2010/main" val="1927873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tags" Target="../tags/tag158.xml"/><Relationship Id="rId7" Type="http://schemas.openxmlformats.org/officeDocument/2006/relationships/image" Target="../media/image203.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202.png"/><Relationship Id="rId5" Type="http://schemas.openxmlformats.org/officeDocument/2006/relationships/slideLayout" Target="../slideLayouts/slideLayout12.xml"/><Relationship Id="rId4" Type="http://schemas.openxmlformats.org/officeDocument/2006/relationships/tags" Target="../tags/tag159.xml"/><Relationship Id="rId9" Type="http://schemas.openxmlformats.org/officeDocument/2006/relationships/image" Target="../media/image205.png"/></Relationships>
</file>

<file path=ppt/slides/_rels/slide101.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tags" Target="../tags/tag162.xml"/><Relationship Id="rId7" Type="http://schemas.openxmlformats.org/officeDocument/2006/relationships/image" Target="../media/image207.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202.png"/><Relationship Id="rId5" Type="http://schemas.openxmlformats.org/officeDocument/2006/relationships/image" Target="../media/image206.emf"/><Relationship Id="rId4"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76.xml"/><Relationship Id="rId1" Type="http://schemas.openxmlformats.org/officeDocument/2006/relationships/slideLayout" Target="../slideLayouts/slideLayout9.xml"/><Relationship Id="rId4" Type="http://schemas.openxmlformats.org/officeDocument/2006/relationships/image" Target="../media/image210.png"/></Relationships>
</file>

<file path=ppt/slides/_rels/slide104.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tags" Target="../tags/tag165.xml"/><Relationship Id="rId7" Type="http://schemas.openxmlformats.org/officeDocument/2006/relationships/image" Target="../media/image211.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notesSlide" Target="../notesSlides/notesSlide77.xml"/><Relationship Id="rId5" Type="http://schemas.openxmlformats.org/officeDocument/2006/relationships/slideLayout" Target="../slideLayouts/slideLayout12.xml"/><Relationship Id="rId10" Type="http://schemas.openxmlformats.org/officeDocument/2006/relationships/image" Target="../media/image76.png"/><Relationship Id="rId4" Type="http://schemas.openxmlformats.org/officeDocument/2006/relationships/tags" Target="../tags/tag166.xml"/><Relationship Id="rId9" Type="http://schemas.openxmlformats.org/officeDocument/2006/relationships/image" Target="../media/image213.png"/></Relationships>
</file>

<file path=ppt/slides/_rels/slide105.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tags" Target="../tags/tag169.xml"/><Relationship Id="rId7" Type="http://schemas.openxmlformats.org/officeDocument/2006/relationships/image" Target="../media/image214.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image" Target="../media/image212.png"/><Relationship Id="rId5" Type="http://schemas.openxmlformats.org/officeDocument/2006/relationships/notesSlide" Target="../notesSlides/notesSlide78.xml"/><Relationship Id="rId4"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8" Type="http://schemas.openxmlformats.org/officeDocument/2006/relationships/image" Target="../media/image217.emf"/><Relationship Id="rId3" Type="http://schemas.openxmlformats.org/officeDocument/2006/relationships/slideLayout" Target="../slideLayouts/slideLayout12.xml"/><Relationship Id="rId7" Type="http://schemas.openxmlformats.org/officeDocument/2006/relationships/oleObject" Target="../embeddings/oleObject15.bin"/><Relationship Id="rId2" Type="http://schemas.openxmlformats.org/officeDocument/2006/relationships/tags" Target="../tags/tag170.xml"/><Relationship Id="rId1" Type="http://schemas.openxmlformats.org/officeDocument/2006/relationships/vmlDrawing" Target="../drawings/vmlDrawing9.vml"/><Relationship Id="rId6" Type="http://schemas.openxmlformats.org/officeDocument/2006/relationships/image" Target="../media/image216.wmf"/><Relationship Id="rId5" Type="http://schemas.openxmlformats.org/officeDocument/2006/relationships/oleObject" Target="../embeddings/oleObject14.bin"/><Relationship Id="rId4" Type="http://schemas.openxmlformats.org/officeDocument/2006/relationships/notesSlide" Target="../notesSlides/notesSlide79.xml"/><Relationship Id="rId9" Type="http://schemas.openxmlformats.org/officeDocument/2006/relationships/image" Target="../media/image215.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19.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image" Target="../media/image218.png"/><Relationship Id="rId5" Type="http://schemas.openxmlformats.org/officeDocument/2006/relationships/image" Target="../media/image184.emf"/><Relationship Id="rId4" Type="http://schemas.openxmlformats.org/officeDocument/2006/relationships/notesSlide" Target="../notesSlides/notesSlide8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4.xml"/><Relationship Id="rId7" Type="http://schemas.openxmlformats.org/officeDocument/2006/relationships/image" Target="../media/image30.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17.wmf"/><Relationship Id="rId3" Type="http://schemas.openxmlformats.org/officeDocument/2006/relationships/tags" Target="../tags/tag174.xml"/><Relationship Id="rId7" Type="http://schemas.openxmlformats.org/officeDocument/2006/relationships/notesSlide" Target="../notesSlides/notesSlide83.xml"/><Relationship Id="rId12" Type="http://schemas.openxmlformats.org/officeDocument/2006/relationships/oleObject" Target="../embeddings/oleObject16.bin"/><Relationship Id="rId2" Type="http://schemas.openxmlformats.org/officeDocument/2006/relationships/tags" Target="../tags/tag173.xml"/><Relationship Id="rId1" Type="http://schemas.openxmlformats.org/officeDocument/2006/relationships/vmlDrawing" Target="../drawings/vmlDrawing10.vml"/><Relationship Id="rId6" Type="http://schemas.openxmlformats.org/officeDocument/2006/relationships/slideLayout" Target="../slideLayouts/slideLayout12.xml"/><Relationship Id="rId11" Type="http://schemas.openxmlformats.org/officeDocument/2006/relationships/image" Target="../media/image223.png"/><Relationship Id="rId5" Type="http://schemas.openxmlformats.org/officeDocument/2006/relationships/tags" Target="../tags/tag176.xml"/><Relationship Id="rId10" Type="http://schemas.openxmlformats.org/officeDocument/2006/relationships/image" Target="../media/image222.png"/><Relationship Id="rId4" Type="http://schemas.openxmlformats.org/officeDocument/2006/relationships/tags" Target="../tags/tag175.xml"/><Relationship Id="rId9" Type="http://schemas.openxmlformats.org/officeDocument/2006/relationships/image" Target="../media/image22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slideLayout" Target="../slideLayouts/slideLayout9.xml"/><Relationship Id="rId7" Type="http://schemas.openxmlformats.org/officeDocument/2006/relationships/image" Target="../media/image175.png"/><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image" Target="../media/image170.wmf"/><Relationship Id="rId5" Type="http://schemas.openxmlformats.org/officeDocument/2006/relationships/image" Target="../media/image225.emf"/><Relationship Id="rId4" Type="http://schemas.openxmlformats.org/officeDocument/2006/relationships/image" Target="../media/image224.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76.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175.png"/><Relationship Id="rId5" Type="http://schemas.openxmlformats.org/officeDocument/2006/relationships/image" Target="../media/image227.emf"/><Relationship Id="rId4" Type="http://schemas.openxmlformats.org/officeDocument/2006/relationships/image" Target="../media/image226.wm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76.png"/><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image" Target="../media/image175.png"/><Relationship Id="rId5" Type="http://schemas.openxmlformats.org/officeDocument/2006/relationships/image" Target="../media/image229.emf"/><Relationship Id="rId4" Type="http://schemas.openxmlformats.org/officeDocument/2006/relationships/image" Target="../media/image228.wmf"/></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174.png"/><Relationship Id="rId5" Type="http://schemas.openxmlformats.org/officeDocument/2006/relationships/image" Target="../media/image160.png"/><Relationship Id="rId4" Type="http://schemas.openxmlformats.org/officeDocument/2006/relationships/notesSlide" Target="../notesSlides/notesSlide8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9.xml"/><Relationship Id="rId7" Type="http://schemas.openxmlformats.org/officeDocument/2006/relationships/image" Target="../media/image231.png"/><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hyperlink" Target="http://floatvalve.com/" TargetMode="External"/><Relationship Id="rId5" Type="http://schemas.openxmlformats.org/officeDocument/2006/relationships/image" Target="../media/image230.wmf"/><Relationship Id="rId10" Type="http://schemas.openxmlformats.org/officeDocument/2006/relationships/image" Target="../media/image232.png"/><Relationship Id="rId4" Type="http://schemas.openxmlformats.org/officeDocument/2006/relationships/notesSlide" Target="../notesSlides/notesSlide85.xml"/><Relationship Id="rId9" Type="http://schemas.openxmlformats.org/officeDocument/2006/relationships/image" Target="../media/image146.png"/></Relationships>
</file>

<file path=ppt/slides/_rels/slide12.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7.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12.xml"/><Relationship Id="rId11" Type="http://schemas.openxmlformats.org/officeDocument/2006/relationships/image" Target="../media/image30.png"/><Relationship Id="rId5" Type="http://schemas.openxmlformats.org/officeDocument/2006/relationships/tags" Target="../tags/tag19.xml"/><Relationship Id="rId10" Type="http://schemas.openxmlformats.org/officeDocument/2006/relationships/image" Target="../media/image32.png"/><Relationship Id="rId4" Type="http://schemas.openxmlformats.org/officeDocument/2006/relationships/tags" Target="../tags/tag18.xml"/><Relationship Id="rId9" Type="http://schemas.openxmlformats.org/officeDocument/2006/relationships/image" Target="../media/image15.png"/><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20.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21.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4.xml"/><Relationship Id="rId7" Type="http://schemas.openxmlformats.org/officeDocument/2006/relationships/image" Target="../media/image37.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36.png"/><Relationship Id="rId5" Type="http://schemas.openxmlformats.org/officeDocument/2006/relationships/notesSlide" Target="../notesSlides/notesSlide9.xml"/><Relationship Id="rId4"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43.png"/><Relationship Id="rId3" Type="http://schemas.openxmlformats.org/officeDocument/2006/relationships/tags" Target="../tags/tag27.xml"/><Relationship Id="rId7" Type="http://schemas.openxmlformats.org/officeDocument/2006/relationships/slideLayout" Target="../slideLayouts/slideLayout9.xml"/><Relationship Id="rId12" Type="http://schemas.openxmlformats.org/officeDocument/2006/relationships/image" Target="../media/image42.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41.png"/><Relationship Id="rId5" Type="http://schemas.openxmlformats.org/officeDocument/2006/relationships/tags" Target="../tags/tag29.xml"/><Relationship Id="rId10" Type="http://schemas.openxmlformats.org/officeDocument/2006/relationships/image" Target="../media/image40.png"/><Relationship Id="rId4" Type="http://schemas.openxmlformats.org/officeDocument/2006/relationships/tags" Target="../tags/tag28.xml"/><Relationship Id="rId9" Type="http://schemas.openxmlformats.org/officeDocument/2006/relationships/image" Target="../media/image39.pn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45.png"/><Relationship Id="rId17" Type="http://schemas.openxmlformats.org/officeDocument/2006/relationships/image" Target="../media/image48.png"/><Relationship Id="rId2" Type="http://schemas.openxmlformats.org/officeDocument/2006/relationships/tags" Target="../tags/tag32.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notesSlide" Target="../notesSlides/notesSlide11.xml"/><Relationship Id="rId5" Type="http://schemas.openxmlformats.org/officeDocument/2006/relationships/tags" Target="../tags/tag35.xml"/><Relationship Id="rId15" Type="http://schemas.openxmlformats.org/officeDocument/2006/relationships/image" Target="../media/image36.png"/><Relationship Id="rId10" Type="http://schemas.openxmlformats.org/officeDocument/2006/relationships/slideLayout" Target="../slideLayouts/slideLayout12.xml"/><Relationship Id="rId19" Type="http://schemas.openxmlformats.org/officeDocument/2006/relationships/image" Target="../media/image50.png"/><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oleObject" Target="../embeddings/oleObject5.bin"/><Relationship Id="rId18" Type="http://schemas.openxmlformats.org/officeDocument/2006/relationships/image" Target="../media/image55.emf"/><Relationship Id="rId3" Type="http://schemas.openxmlformats.org/officeDocument/2006/relationships/tags" Target="../tags/tag41.xml"/><Relationship Id="rId21" Type="http://schemas.openxmlformats.org/officeDocument/2006/relationships/image" Target="../media/image58.png"/><Relationship Id="rId7" Type="http://schemas.openxmlformats.org/officeDocument/2006/relationships/slideLayout" Target="../slideLayouts/slideLayout12.xml"/><Relationship Id="rId12" Type="http://schemas.openxmlformats.org/officeDocument/2006/relationships/image" Target="../media/image52.emf"/><Relationship Id="rId17" Type="http://schemas.openxmlformats.org/officeDocument/2006/relationships/oleObject" Target="../embeddings/oleObject7.bin"/><Relationship Id="rId2" Type="http://schemas.openxmlformats.org/officeDocument/2006/relationships/tags" Target="../tags/tag40.xml"/><Relationship Id="rId16" Type="http://schemas.openxmlformats.org/officeDocument/2006/relationships/image" Target="../media/image54.emf"/><Relationship Id="rId20" Type="http://schemas.openxmlformats.org/officeDocument/2006/relationships/image" Target="../media/image57.png"/><Relationship Id="rId1" Type="http://schemas.openxmlformats.org/officeDocument/2006/relationships/vmlDrawing" Target="../drawings/vmlDrawing3.vml"/><Relationship Id="rId6" Type="http://schemas.openxmlformats.org/officeDocument/2006/relationships/tags" Target="../tags/tag44.xml"/><Relationship Id="rId11" Type="http://schemas.openxmlformats.org/officeDocument/2006/relationships/oleObject" Target="../embeddings/oleObject4.bin"/><Relationship Id="rId5" Type="http://schemas.openxmlformats.org/officeDocument/2006/relationships/tags" Target="../tags/tag43.xml"/><Relationship Id="rId15" Type="http://schemas.openxmlformats.org/officeDocument/2006/relationships/oleObject" Target="../embeddings/oleObject6.bin"/><Relationship Id="rId10" Type="http://schemas.openxmlformats.org/officeDocument/2006/relationships/image" Target="../media/image50.png"/><Relationship Id="rId19" Type="http://schemas.openxmlformats.org/officeDocument/2006/relationships/image" Target="../media/image35.png"/><Relationship Id="rId4" Type="http://schemas.openxmlformats.org/officeDocument/2006/relationships/tags" Target="../tags/tag42.xml"/><Relationship Id="rId9" Type="http://schemas.openxmlformats.org/officeDocument/2006/relationships/image" Target="../media/image56.png"/><Relationship Id="rId14" Type="http://schemas.openxmlformats.org/officeDocument/2006/relationships/image" Target="../media/image53.emf"/></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47.xml"/><Relationship Id="rId7" Type="http://schemas.openxmlformats.org/officeDocument/2006/relationships/image" Target="../media/image61.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60.wmf"/><Relationship Id="rId11" Type="http://schemas.openxmlformats.org/officeDocument/2006/relationships/image" Target="../media/image63.png"/><Relationship Id="rId5" Type="http://schemas.openxmlformats.org/officeDocument/2006/relationships/slideLayout" Target="../slideLayouts/slideLayout12.xml"/><Relationship Id="rId10" Type="http://schemas.openxmlformats.org/officeDocument/2006/relationships/image" Target="../media/image62.png"/><Relationship Id="rId4" Type="http://schemas.openxmlformats.org/officeDocument/2006/relationships/tags" Target="../tags/tag48.xml"/><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1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9.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16.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0.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67.gif"/><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66.gif"/><Relationship Id="rId5" Type="http://schemas.openxmlformats.org/officeDocument/2006/relationships/image" Target="../media/image65.gif"/><Relationship Id="rId4" Type="http://schemas.openxmlformats.org/officeDocument/2006/relationships/image" Target="../media/image6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1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1.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54.xml"/><Relationship Id="rId7" Type="http://schemas.openxmlformats.org/officeDocument/2006/relationships/image" Target="../media/image74.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notesSlide" Target="../notesSlides/notesSlide20.xml"/><Relationship Id="rId5" Type="http://schemas.openxmlformats.org/officeDocument/2006/relationships/slideLayout" Target="../slideLayouts/slideLayout12.xml"/><Relationship Id="rId10" Type="http://schemas.openxmlformats.org/officeDocument/2006/relationships/image" Target="../media/image24.png"/><Relationship Id="rId4" Type="http://schemas.openxmlformats.org/officeDocument/2006/relationships/tags" Target="../tags/tag55.xml"/><Relationship Id="rId9"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80.png"/><Relationship Id="rId3" Type="http://schemas.openxmlformats.org/officeDocument/2006/relationships/tags" Target="../tags/tag58.xml"/><Relationship Id="rId7" Type="http://schemas.openxmlformats.org/officeDocument/2006/relationships/notesSlide" Target="../notesSlides/notesSlide22.xml"/><Relationship Id="rId12" Type="http://schemas.openxmlformats.org/officeDocument/2006/relationships/image" Target="../media/image79.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Layout" Target="../slideLayouts/slideLayout9.xml"/><Relationship Id="rId11" Type="http://schemas.openxmlformats.org/officeDocument/2006/relationships/image" Target="../media/image78.png"/><Relationship Id="rId5" Type="http://schemas.openxmlformats.org/officeDocument/2006/relationships/tags" Target="../tags/tag60.xml"/><Relationship Id="rId10" Type="http://schemas.openxmlformats.org/officeDocument/2006/relationships/image" Target="../media/image35.png"/><Relationship Id="rId4" Type="http://schemas.openxmlformats.org/officeDocument/2006/relationships/tags" Target="../tags/tag59.xml"/><Relationship Id="rId9" Type="http://schemas.openxmlformats.org/officeDocument/2006/relationships/image" Target="../media/image77.png"/></Relationships>
</file>

<file path=ppt/slides/_rels/slide3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63.xml"/><Relationship Id="rId7" Type="http://schemas.openxmlformats.org/officeDocument/2006/relationships/image" Target="../media/image82.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81.png"/><Relationship Id="rId5" Type="http://schemas.openxmlformats.org/officeDocument/2006/relationships/notesSlide" Target="../notesSlides/notesSlide23.xml"/><Relationship Id="rId4"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tags" Target="../tags/tag66.xml"/><Relationship Id="rId7" Type="http://schemas.openxmlformats.org/officeDocument/2006/relationships/notesSlide" Target="../notesSlides/notesSlide24.xml"/><Relationship Id="rId12" Type="http://schemas.openxmlformats.org/officeDocument/2006/relationships/image" Target="../media/image87.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Layout" Target="../slideLayouts/slideLayout12.xml"/><Relationship Id="rId11" Type="http://schemas.openxmlformats.org/officeDocument/2006/relationships/image" Target="../media/image86.png"/><Relationship Id="rId5" Type="http://schemas.openxmlformats.org/officeDocument/2006/relationships/tags" Target="../tags/tag68.xml"/><Relationship Id="rId10" Type="http://schemas.openxmlformats.org/officeDocument/2006/relationships/image" Target="../media/image79.png"/><Relationship Id="rId4" Type="http://schemas.openxmlformats.org/officeDocument/2006/relationships/tags" Target="../tags/tag67.xml"/><Relationship Id="rId9"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88.pn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90.png"/><Relationship Id="rId17" Type="http://schemas.openxmlformats.org/officeDocument/2006/relationships/image" Target="../media/image94.png"/><Relationship Id="rId2" Type="http://schemas.openxmlformats.org/officeDocument/2006/relationships/tags" Target="../tags/tag70.xml"/><Relationship Id="rId16" Type="http://schemas.openxmlformats.org/officeDocument/2006/relationships/image" Target="../media/image93.png"/><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85.png"/><Relationship Id="rId5" Type="http://schemas.openxmlformats.org/officeDocument/2006/relationships/tags" Target="../tags/tag73.xml"/><Relationship Id="rId15" Type="http://schemas.openxmlformats.org/officeDocument/2006/relationships/image" Target="../media/image92.png"/><Relationship Id="rId10" Type="http://schemas.openxmlformats.org/officeDocument/2006/relationships/image" Target="../media/image89.png"/><Relationship Id="rId4" Type="http://schemas.openxmlformats.org/officeDocument/2006/relationships/tags" Target="../tags/tag72.xml"/><Relationship Id="rId9" Type="http://schemas.openxmlformats.org/officeDocument/2006/relationships/notesSlide" Target="../notesSlides/notesSlide25.xml"/><Relationship Id="rId14" Type="http://schemas.openxmlformats.org/officeDocument/2006/relationships/image" Target="../media/image91.png"/></Relationships>
</file>

<file path=ppt/slides/_rels/slide3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78.xml"/><Relationship Id="rId7" Type="http://schemas.openxmlformats.org/officeDocument/2006/relationships/image" Target="../media/image96.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93.png"/><Relationship Id="rId5" Type="http://schemas.openxmlformats.org/officeDocument/2006/relationships/image" Target="../media/image95.png"/><Relationship Id="rId4"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slideLayout" Target="../slideLayouts/slideLayout12.xml"/><Relationship Id="rId7" Type="http://schemas.openxmlformats.org/officeDocument/2006/relationships/oleObject" Target="../embeddings/oleObject9.bin"/><Relationship Id="rId2" Type="http://schemas.openxmlformats.org/officeDocument/2006/relationships/tags" Target="../tags/tag79.xml"/><Relationship Id="rId1" Type="http://schemas.openxmlformats.org/officeDocument/2006/relationships/vmlDrawing" Target="../drawings/vmlDrawing4.vml"/><Relationship Id="rId6" Type="http://schemas.openxmlformats.org/officeDocument/2006/relationships/image" Target="../media/image98.wmf"/><Relationship Id="rId5" Type="http://schemas.openxmlformats.org/officeDocument/2006/relationships/oleObject" Target="../embeddings/oleObject8.bin"/><Relationship Id="rId10" Type="http://schemas.openxmlformats.org/officeDocument/2006/relationships/image" Target="../media/image101.png"/><Relationship Id="rId4" Type="http://schemas.openxmlformats.org/officeDocument/2006/relationships/notesSlide" Target="../notesSlides/notesSlide26.xml"/><Relationship Id="rId9" Type="http://schemas.openxmlformats.org/officeDocument/2006/relationships/image" Target="../media/image100.wmf"/></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9.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4.png"/><Relationship Id="rId3" Type="http://schemas.openxmlformats.org/officeDocument/2006/relationships/tags" Target="../tags/tag82.xml"/><Relationship Id="rId7" Type="http://schemas.openxmlformats.org/officeDocument/2006/relationships/notesSlide" Target="../notesSlides/notesSlide27.xml"/><Relationship Id="rId12" Type="http://schemas.openxmlformats.org/officeDocument/2006/relationships/image" Target="../media/image103.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Layout" Target="../slideLayouts/slideLayout12.xml"/><Relationship Id="rId11" Type="http://schemas.openxmlformats.org/officeDocument/2006/relationships/image" Target="../media/image83.png"/><Relationship Id="rId5" Type="http://schemas.openxmlformats.org/officeDocument/2006/relationships/tags" Target="../tags/tag84.xml"/><Relationship Id="rId15" Type="http://schemas.openxmlformats.org/officeDocument/2006/relationships/image" Target="../media/image106.png"/><Relationship Id="rId10" Type="http://schemas.openxmlformats.org/officeDocument/2006/relationships/image" Target="../media/image15.png"/><Relationship Id="rId4" Type="http://schemas.openxmlformats.org/officeDocument/2006/relationships/tags" Target="../tags/tag83.xml"/><Relationship Id="rId9" Type="http://schemas.openxmlformats.org/officeDocument/2006/relationships/hyperlink" Target="../Polls/FCM.pptx#-1,12,TankDrainTime" TargetMode="External"/><Relationship Id="rId14"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29.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85.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107.emf"/><Relationship Id="rId4" Type="http://schemas.openxmlformats.org/officeDocument/2006/relationships/oleObject" Target="../embeddings/oleObject10.bin"/></Relationships>
</file>

<file path=ppt/slides/_rels/slide4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110.jpeg"/><Relationship Id="rId4" Type="http://schemas.openxmlformats.org/officeDocument/2006/relationships/image" Target="../media/image109.jpeg"/></Relationships>
</file>

<file path=ppt/slides/_rels/slide4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88.xml"/><Relationship Id="rId7" Type="http://schemas.openxmlformats.org/officeDocument/2006/relationships/image" Target="../media/image111.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76.png"/><Relationship Id="rId5" Type="http://schemas.openxmlformats.org/officeDocument/2006/relationships/notesSlide" Target="../notesSlides/notesSlide33.xml"/><Relationship Id="rId4"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12.emf"/><Relationship Id="rId2" Type="http://schemas.openxmlformats.org/officeDocument/2006/relationships/tags" Target="../tags/tag89.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26.png"/><Relationship Id="rId4"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115.wmf"/></Relationships>
</file>

<file path=ppt/slides/_rels/slide5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94.xml"/><Relationship Id="rId7" Type="http://schemas.openxmlformats.org/officeDocument/2006/relationships/image" Target="../media/image26.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notesSlide" Target="../notesSlides/notesSlide38.xml"/><Relationship Id="rId5" Type="http://schemas.openxmlformats.org/officeDocument/2006/relationships/slideLayout" Target="../slideLayouts/slideLayout12.xml"/><Relationship Id="rId10" Type="http://schemas.openxmlformats.org/officeDocument/2006/relationships/image" Target="../media/image117.png"/><Relationship Id="rId4" Type="http://schemas.openxmlformats.org/officeDocument/2006/relationships/tags" Target="../tags/tag95.xml"/><Relationship Id="rId9" Type="http://schemas.openxmlformats.org/officeDocument/2006/relationships/image" Target="../media/image116.png"/></Relationships>
</file>

<file path=ppt/slides/_rels/slide52.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39.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6.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1.wmf"/><Relationship Id="rId4" Type="http://schemas.openxmlformats.org/officeDocument/2006/relationships/image" Target="../media/image120.jpeg"/></Relationships>
</file>

<file path=ppt/slides/_rels/slide55.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4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7.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122.png"/></Relationships>
</file>

<file path=ppt/slides/_rels/slide58.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slideLayout" Target="../slideLayouts/slideLayout13.xml"/><Relationship Id="rId7" Type="http://schemas.openxmlformats.org/officeDocument/2006/relationships/oleObject" Target="../embeddings/oleObject12.bin"/><Relationship Id="rId2" Type="http://schemas.openxmlformats.org/officeDocument/2006/relationships/tags" Target="../tags/tag98.xml"/><Relationship Id="rId1" Type="http://schemas.openxmlformats.org/officeDocument/2006/relationships/vmlDrawing" Target="../drawings/vmlDrawing7.vml"/><Relationship Id="rId6" Type="http://schemas.openxmlformats.org/officeDocument/2006/relationships/image" Target="../media/image120.jpeg"/><Relationship Id="rId5" Type="http://schemas.openxmlformats.org/officeDocument/2006/relationships/image" Target="../media/image124.wmf"/><Relationship Id="rId4" Type="http://schemas.openxmlformats.org/officeDocument/2006/relationships/notesSlide" Target="../notesSlides/notesSlide44.xml"/><Relationship Id="rId9" Type="http://schemas.openxmlformats.org/officeDocument/2006/relationships/image" Target="../media/image116.png"/></Relationships>
</file>

<file path=ppt/slides/_rels/slide59.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9.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127.wmf"/><Relationship Id="rId5" Type="http://schemas.openxmlformats.org/officeDocument/2006/relationships/image" Target="../media/image120.jpeg"/><Relationship Id="rId4" Type="http://schemas.openxmlformats.org/officeDocument/2006/relationships/image" Target="../media/image72.jpeg"/></Relationships>
</file>

<file path=ppt/slides/_rels/slide6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49.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9.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131.jpeg"/><Relationship Id="rId4" Type="http://schemas.openxmlformats.org/officeDocument/2006/relationships/image" Target="../media/image130.jpeg"/></Relationships>
</file>

<file path=ppt/slides/_rels/slide6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129.wmf"/><Relationship Id="rId4" Type="http://schemas.openxmlformats.org/officeDocument/2006/relationships/image" Target="../media/image132.wmf"/></Relationships>
</file>

<file path=ppt/slides/_rels/slide68.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5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00.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4.xml"/><Relationship Id="rId1" Type="http://schemas.openxmlformats.org/officeDocument/2006/relationships/slideLayout" Target="../slideLayouts/slideLayout9.xml"/><Relationship Id="rId5" Type="http://schemas.openxmlformats.org/officeDocument/2006/relationships/image" Target="../media/image119.jpeg"/><Relationship Id="rId4" Type="http://schemas.openxmlformats.org/officeDocument/2006/relationships/image" Target="../media/image13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9.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1.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2.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3.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4.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9.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7.JP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8.JP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139.jpe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1.png"/><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slideLayout" Target="../slideLayouts/slideLayout12.xml"/><Relationship Id="rId11" Type="http://schemas.openxmlformats.org/officeDocument/2006/relationships/image" Target="../media/image20.png"/><Relationship Id="rId5" Type="http://schemas.openxmlformats.org/officeDocument/2006/relationships/tags" Target="../tags/tag7.xml"/><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tags" Target="../tags/tag6.xml"/><Relationship Id="rId9" Type="http://schemas.openxmlformats.org/officeDocument/2006/relationships/image" Target="../media/image16.wmf"/><Relationship Id="rId14" Type="http://schemas.openxmlformats.org/officeDocument/2006/relationships/image" Target="../media/image23.png"/></Relationships>
</file>

<file path=ppt/slides/_rels/slide8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8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8" Type="http://schemas.openxmlformats.org/officeDocument/2006/relationships/image" Target="../media/image125.jpeg"/><Relationship Id="rId13" Type="http://schemas.openxmlformats.org/officeDocument/2006/relationships/image" Target="../media/image76.png"/><Relationship Id="rId3" Type="http://schemas.openxmlformats.org/officeDocument/2006/relationships/tags" Target="../tags/tag103.xml"/><Relationship Id="rId7" Type="http://schemas.openxmlformats.org/officeDocument/2006/relationships/notesSlide" Target="../notesSlides/notesSlide62.xml"/><Relationship Id="rId12" Type="http://schemas.openxmlformats.org/officeDocument/2006/relationships/image" Target="../media/image147.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9.xml"/><Relationship Id="rId11" Type="http://schemas.openxmlformats.org/officeDocument/2006/relationships/image" Target="../media/image146.png"/><Relationship Id="rId5" Type="http://schemas.openxmlformats.org/officeDocument/2006/relationships/tags" Target="../tags/tag105.xml"/><Relationship Id="rId10" Type="http://schemas.openxmlformats.org/officeDocument/2006/relationships/image" Target="../media/image145.png"/><Relationship Id="rId4" Type="http://schemas.openxmlformats.org/officeDocument/2006/relationships/tags" Target="../tags/tag104.xml"/><Relationship Id="rId9" Type="http://schemas.openxmlformats.org/officeDocument/2006/relationships/image" Target="../media/image24.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8" Type="http://schemas.openxmlformats.org/officeDocument/2006/relationships/notesSlide" Target="../notesSlides/notesSlide64.xml"/><Relationship Id="rId13" Type="http://schemas.openxmlformats.org/officeDocument/2006/relationships/image" Target="../media/image152.png"/><Relationship Id="rId3" Type="http://schemas.openxmlformats.org/officeDocument/2006/relationships/tags" Target="../tags/tag108.xml"/><Relationship Id="rId7" Type="http://schemas.openxmlformats.org/officeDocument/2006/relationships/slideLayout" Target="../slideLayouts/slideLayout12.xml"/><Relationship Id="rId12" Type="http://schemas.openxmlformats.org/officeDocument/2006/relationships/image" Target="../media/image151.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50.png"/><Relationship Id="rId5" Type="http://schemas.openxmlformats.org/officeDocument/2006/relationships/tags" Target="../tags/tag110.xml"/><Relationship Id="rId10" Type="http://schemas.openxmlformats.org/officeDocument/2006/relationships/image" Target="../media/image149.png"/><Relationship Id="rId4" Type="http://schemas.openxmlformats.org/officeDocument/2006/relationships/tags" Target="../tags/tag109.xml"/><Relationship Id="rId9" Type="http://schemas.openxmlformats.org/officeDocument/2006/relationships/image" Target="../media/image148.emf"/></Relationships>
</file>

<file path=ppt/slides/_rels/slide88.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tags" Target="../tags/tag114.xml"/><Relationship Id="rId7" Type="http://schemas.openxmlformats.org/officeDocument/2006/relationships/notesSlide" Target="../notesSlides/notesSlide65.xml"/><Relationship Id="rId12" Type="http://schemas.openxmlformats.org/officeDocument/2006/relationships/image" Target="../media/image157.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Layout" Target="../slideLayouts/slideLayout12.xml"/><Relationship Id="rId11" Type="http://schemas.openxmlformats.org/officeDocument/2006/relationships/image" Target="../media/image156.png"/><Relationship Id="rId5" Type="http://schemas.openxmlformats.org/officeDocument/2006/relationships/tags" Target="../tags/tag116.xml"/><Relationship Id="rId10" Type="http://schemas.openxmlformats.org/officeDocument/2006/relationships/image" Target="../media/image155.png"/><Relationship Id="rId4" Type="http://schemas.openxmlformats.org/officeDocument/2006/relationships/tags" Target="../tags/tag115.xml"/><Relationship Id="rId9" Type="http://schemas.openxmlformats.org/officeDocument/2006/relationships/image" Target="../media/image154.png"/></Relationships>
</file>

<file path=ppt/slides/_rels/slide89.xml.rels><?xml version="1.0" encoding="UTF-8" standalone="yes"?>
<Relationships xmlns="http://schemas.openxmlformats.org/package/2006/relationships"><Relationship Id="rId8" Type="http://schemas.openxmlformats.org/officeDocument/2006/relationships/tags" Target="../tags/tag124.xml"/><Relationship Id="rId13" Type="http://schemas.openxmlformats.org/officeDocument/2006/relationships/image" Target="../media/image157.png"/><Relationship Id="rId18" Type="http://schemas.openxmlformats.org/officeDocument/2006/relationships/image" Target="../media/image163.png"/><Relationship Id="rId3" Type="http://schemas.openxmlformats.org/officeDocument/2006/relationships/tags" Target="../tags/tag119.xml"/><Relationship Id="rId7" Type="http://schemas.openxmlformats.org/officeDocument/2006/relationships/tags" Target="../tags/tag123.xml"/><Relationship Id="rId12" Type="http://schemas.openxmlformats.org/officeDocument/2006/relationships/image" Target="../media/image158.png"/><Relationship Id="rId17" Type="http://schemas.openxmlformats.org/officeDocument/2006/relationships/image" Target="../media/image162.png"/><Relationship Id="rId2" Type="http://schemas.openxmlformats.org/officeDocument/2006/relationships/tags" Target="../tags/tag118.xml"/><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notesSlide" Target="../notesSlides/notesSlide66.xml"/><Relationship Id="rId5" Type="http://schemas.openxmlformats.org/officeDocument/2006/relationships/tags" Target="../tags/tag121.xml"/><Relationship Id="rId15" Type="http://schemas.openxmlformats.org/officeDocument/2006/relationships/image" Target="../media/image160.png"/><Relationship Id="rId10" Type="http://schemas.openxmlformats.org/officeDocument/2006/relationships/slideLayout" Target="../slideLayouts/slideLayout12.xml"/><Relationship Id="rId19" Type="http://schemas.openxmlformats.org/officeDocument/2006/relationships/image" Target="../media/image164.png"/><Relationship Id="rId4" Type="http://schemas.openxmlformats.org/officeDocument/2006/relationships/tags" Target="../tags/tag120.xml"/><Relationship Id="rId9" Type="http://schemas.openxmlformats.org/officeDocument/2006/relationships/tags" Target="../tags/tag125.xml"/><Relationship Id="rId14" Type="http://schemas.openxmlformats.org/officeDocument/2006/relationships/image" Target="../media/image15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6.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90.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tags" Target="../tags/tag128.xml"/><Relationship Id="rId7" Type="http://schemas.openxmlformats.org/officeDocument/2006/relationships/notesSlide" Target="../notesSlides/notesSlide67.xml"/><Relationship Id="rId12" Type="http://schemas.openxmlformats.org/officeDocument/2006/relationships/image" Target="../media/image167.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slideLayout" Target="../slideLayouts/slideLayout12.xml"/><Relationship Id="rId11" Type="http://schemas.openxmlformats.org/officeDocument/2006/relationships/image" Target="../media/image166.png"/><Relationship Id="rId5" Type="http://schemas.openxmlformats.org/officeDocument/2006/relationships/tags" Target="../tags/tag130.xml"/><Relationship Id="rId10" Type="http://schemas.openxmlformats.org/officeDocument/2006/relationships/image" Target="../media/image164.png"/><Relationship Id="rId4" Type="http://schemas.openxmlformats.org/officeDocument/2006/relationships/tags" Target="../tags/tag129.xml"/><Relationship Id="rId9" Type="http://schemas.openxmlformats.org/officeDocument/2006/relationships/image" Target="../media/image160.png"/></Relationships>
</file>

<file path=ppt/slides/_rels/slide91.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image" Target="../media/image170.wmf"/><Relationship Id="rId18" Type="http://schemas.openxmlformats.org/officeDocument/2006/relationships/image" Target="../media/image174.png"/><Relationship Id="rId3" Type="http://schemas.openxmlformats.org/officeDocument/2006/relationships/tags" Target="../tags/tag133.xml"/><Relationship Id="rId21" Type="http://schemas.openxmlformats.org/officeDocument/2006/relationships/image" Target="../media/image164.png"/><Relationship Id="rId7" Type="http://schemas.openxmlformats.org/officeDocument/2006/relationships/tags" Target="../tags/tag137.xml"/><Relationship Id="rId12" Type="http://schemas.openxmlformats.org/officeDocument/2006/relationships/image" Target="../media/image169.emf"/><Relationship Id="rId17" Type="http://schemas.openxmlformats.org/officeDocument/2006/relationships/image" Target="../media/image161.png"/><Relationship Id="rId2" Type="http://schemas.openxmlformats.org/officeDocument/2006/relationships/tags" Target="../tags/tag132.xml"/><Relationship Id="rId16" Type="http://schemas.openxmlformats.org/officeDocument/2006/relationships/image" Target="../media/image173.png"/><Relationship Id="rId20" Type="http://schemas.openxmlformats.org/officeDocument/2006/relationships/image" Target="../media/image176.png"/><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image" Target="../media/image168.wmf"/><Relationship Id="rId5" Type="http://schemas.openxmlformats.org/officeDocument/2006/relationships/tags" Target="../tags/tag135.xml"/><Relationship Id="rId15" Type="http://schemas.openxmlformats.org/officeDocument/2006/relationships/image" Target="../media/image172.png"/><Relationship Id="rId10" Type="http://schemas.openxmlformats.org/officeDocument/2006/relationships/notesSlide" Target="../notesSlides/notesSlide68.xml"/><Relationship Id="rId19" Type="http://schemas.openxmlformats.org/officeDocument/2006/relationships/image" Target="../media/image175.png"/><Relationship Id="rId4" Type="http://schemas.openxmlformats.org/officeDocument/2006/relationships/tags" Target="../tags/tag134.xml"/><Relationship Id="rId9" Type="http://schemas.openxmlformats.org/officeDocument/2006/relationships/slideLayout" Target="../slideLayouts/slideLayout12.xml"/><Relationship Id="rId14" Type="http://schemas.openxmlformats.org/officeDocument/2006/relationships/image" Target="../media/image171.png"/></Relationships>
</file>

<file path=ppt/slides/_rels/slide92.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slideLayout" Target="../slideLayouts/slideLayout9.xml"/><Relationship Id="rId1" Type="http://schemas.openxmlformats.org/officeDocument/2006/relationships/tags" Target="../tags/tag139.xml"/><Relationship Id="rId6" Type="http://schemas.openxmlformats.org/officeDocument/2006/relationships/image" Target="../media/image177.png"/><Relationship Id="rId5" Type="http://schemas.openxmlformats.org/officeDocument/2006/relationships/image" Target="../media/image120.jpeg"/><Relationship Id="rId4" Type="http://schemas.openxmlformats.org/officeDocument/2006/relationships/image" Target="../media/image134.wmf"/></Relationships>
</file>

<file path=ppt/slides/_rels/slide93.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tags" Target="../tags/tag142.xml"/><Relationship Id="rId7" Type="http://schemas.openxmlformats.org/officeDocument/2006/relationships/image" Target="../media/image178.png"/><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notesSlide" Target="../notesSlides/notesSlide69.xml"/><Relationship Id="rId5" Type="http://schemas.openxmlformats.org/officeDocument/2006/relationships/slideLayout" Target="../slideLayouts/slideLayout9.xml"/><Relationship Id="rId10" Type="http://schemas.openxmlformats.org/officeDocument/2006/relationships/image" Target="../media/image181.png"/><Relationship Id="rId4" Type="http://schemas.openxmlformats.org/officeDocument/2006/relationships/tags" Target="../tags/tag143.xml"/><Relationship Id="rId9" Type="http://schemas.openxmlformats.org/officeDocument/2006/relationships/image" Target="../media/image18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slide" Target="slide48.xml"/><Relationship Id="rId18" Type="http://schemas.openxmlformats.org/officeDocument/2006/relationships/image" Target="../media/image183.wmf"/><Relationship Id="rId3" Type="http://schemas.openxmlformats.org/officeDocument/2006/relationships/slide" Target="slide24.xml"/><Relationship Id="rId21" Type="http://schemas.openxmlformats.org/officeDocument/2006/relationships/slide" Target="slide69.xml"/><Relationship Id="rId7" Type="http://schemas.openxmlformats.org/officeDocument/2006/relationships/slide" Target="slide44.xml"/><Relationship Id="rId12" Type="http://schemas.openxmlformats.org/officeDocument/2006/relationships/image" Target="../media/image6.wmf"/><Relationship Id="rId17" Type="http://schemas.openxmlformats.org/officeDocument/2006/relationships/slide" Target="slide104.xml"/><Relationship Id="rId2" Type="http://schemas.openxmlformats.org/officeDocument/2006/relationships/notesSlide" Target="../notesSlides/notesSlide71.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3.xml"/><Relationship Id="rId24" Type="http://schemas.openxmlformats.org/officeDocument/2006/relationships/image" Target="../media/image184.emf"/><Relationship Id="rId5" Type="http://schemas.openxmlformats.org/officeDocument/2006/relationships/slide" Target="slide46.xml"/><Relationship Id="rId15" Type="http://schemas.openxmlformats.org/officeDocument/2006/relationships/slide" Target="slide57.xml"/><Relationship Id="rId23" Type="http://schemas.openxmlformats.org/officeDocument/2006/relationships/slide" Target="slide107.xml"/><Relationship Id="rId10" Type="http://schemas.openxmlformats.org/officeDocument/2006/relationships/image" Target="../media/image5.wmf"/><Relationship Id="rId19" Type="http://schemas.openxmlformats.org/officeDocument/2006/relationships/slide" Target="slide64.xml"/><Relationship Id="rId4" Type="http://schemas.openxmlformats.org/officeDocument/2006/relationships/image" Target="../media/image3.jpeg"/><Relationship Id="rId9" Type="http://schemas.openxmlformats.org/officeDocument/2006/relationships/slide" Target="slide47.xml"/><Relationship Id="rId14" Type="http://schemas.openxmlformats.org/officeDocument/2006/relationships/image" Target="../media/image7.wmf"/><Relationship Id="rId22" Type="http://schemas.openxmlformats.org/officeDocument/2006/relationships/image" Target="../media/image1.wm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88.png"/><Relationship Id="rId3" Type="http://schemas.openxmlformats.org/officeDocument/2006/relationships/tags" Target="../tags/tag145.xml"/><Relationship Id="rId7" Type="http://schemas.openxmlformats.org/officeDocument/2006/relationships/tags" Target="../tags/tag149.xml"/><Relationship Id="rId12" Type="http://schemas.openxmlformats.org/officeDocument/2006/relationships/image" Target="../media/image187.png"/><Relationship Id="rId2" Type="http://schemas.openxmlformats.org/officeDocument/2006/relationships/tags" Target="../tags/tag144.xml"/><Relationship Id="rId16" Type="http://schemas.openxmlformats.org/officeDocument/2006/relationships/image" Target="../media/image191.png"/><Relationship Id="rId1" Type="http://schemas.openxmlformats.org/officeDocument/2006/relationships/vmlDrawing" Target="../drawings/vmlDrawing8.vml"/><Relationship Id="rId6" Type="http://schemas.openxmlformats.org/officeDocument/2006/relationships/tags" Target="../tags/tag148.xml"/><Relationship Id="rId11" Type="http://schemas.openxmlformats.org/officeDocument/2006/relationships/image" Target="../media/image186.png"/><Relationship Id="rId5" Type="http://schemas.openxmlformats.org/officeDocument/2006/relationships/tags" Target="../tags/tag147.xml"/><Relationship Id="rId15" Type="http://schemas.openxmlformats.org/officeDocument/2006/relationships/image" Target="../media/image190.png"/><Relationship Id="rId10" Type="http://schemas.openxmlformats.org/officeDocument/2006/relationships/image" Target="../media/image185.wmf"/><Relationship Id="rId4" Type="http://schemas.openxmlformats.org/officeDocument/2006/relationships/tags" Target="../tags/tag146.xml"/><Relationship Id="rId9" Type="http://schemas.openxmlformats.org/officeDocument/2006/relationships/oleObject" Target="../embeddings/oleObject13.bin"/><Relationship Id="rId14" Type="http://schemas.openxmlformats.org/officeDocument/2006/relationships/image" Target="../media/image189.png"/></Relationships>
</file>

<file path=ppt/slides/_rels/slide98.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tags" Target="../tags/tag152.xml"/><Relationship Id="rId7" Type="http://schemas.openxmlformats.org/officeDocument/2006/relationships/notesSlide" Target="../notesSlides/notesSlide73.xml"/><Relationship Id="rId12" Type="http://schemas.openxmlformats.org/officeDocument/2006/relationships/image" Target="../media/image196.png"/><Relationship Id="rId2" Type="http://schemas.openxmlformats.org/officeDocument/2006/relationships/tags" Target="../tags/tag151.xml"/><Relationship Id="rId16" Type="http://schemas.openxmlformats.org/officeDocument/2006/relationships/image" Target="../media/image200.png"/><Relationship Id="rId1" Type="http://schemas.openxmlformats.org/officeDocument/2006/relationships/tags" Target="../tags/tag150.xml"/><Relationship Id="rId6" Type="http://schemas.openxmlformats.org/officeDocument/2006/relationships/slideLayout" Target="../slideLayouts/slideLayout9.xml"/><Relationship Id="rId11" Type="http://schemas.openxmlformats.org/officeDocument/2006/relationships/image" Target="../media/image195.jpeg"/><Relationship Id="rId5" Type="http://schemas.openxmlformats.org/officeDocument/2006/relationships/tags" Target="../tags/tag154.xml"/><Relationship Id="rId15" Type="http://schemas.openxmlformats.org/officeDocument/2006/relationships/image" Target="../media/image199.png"/><Relationship Id="rId10" Type="http://schemas.openxmlformats.org/officeDocument/2006/relationships/image" Target="../media/image194.jpeg"/><Relationship Id="rId4" Type="http://schemas.openxmlformats.org/officeDocument/2006/relationships/tags" Target="../tags/tag153.xml"/><Relationship Id="rId9" Type="http://schemas.openxmlformats.org/officeDocument/2006/relationships/image" Target="../media/image193.png"/><Relationship Id="rId14" Type="http://schemas.openxmlformats.org/officeDocument/2006/relationships/image" Target="../media/image198.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2.xml"/><Relationship Id="rId1" Type="http://schemas.openxmlformats.org/officeDocument/2006/relationships/tags" Target="../tags/tag155.xml"/><Relationship Id="rId4" Type="http://schemas.openxmlformats.org/officeDocument/2006/relationships/image" Target="../media/image2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1"/>
          <p:cNvSpPr>
            <a:spLocks noGrp="1" noChangeArrowheads="1"/>
          </p:cNvSpPr>
          <p:nvPr>
            <p:ph idx="1"/>
          </p:nvPr>
        </p:nvSpPr>
        <p:spPr>
          <a:xfrm>
            <a:off x="1105716" y="199192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cxnSp>
        <p:nvCxnSpPr>
          <p:cNvPr id="143383" name="Straight Connector 143382">
            <a:extLst>
              <a:ext uri="{FF2B5EF4-FFF2-40B4-BE49-F238E27FC236}">
                <a16:creationId xmlns:a16="http://schemas.microsoft.com/office/drawing/2014/main" id="{22DB7E4E-C669-4D8C-97D7-DBA92D439454}"/>
              </a:ext>
            </a:extLst>
          </p:cNvPr>
          <p:cNvCxnSpPr>
            <a:cxnSpLocks/>
          </p:cNvCxnSpPr>
          <p:nvPr/>
        </p:nvCxnSpPr>
        <p:spPr>
          <a:xfrm>
            <a:off x="1105716" y="2406869"/>
            <a:ext cx="24362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164"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165"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457200" y="1797020"/>
            <a:ext cx="4068910" cy="2739211"/>
          </a:xfrm>
          <a:prstGeom prst="rect">
            <a:avLst/>
          </a:prstGeom>
          <a:noFill/>
        </p:spPr>
        <p:txBody>
          <a:bodyPr wrap="square" rtlCol="0">
            <a:spAutoFit/>
          </a:bodyPr>
          <a:lstStyle/>
          <a:p>
            <a:r>
              <a:rPr lang="en-US" sz="3200" b="1" dirty="0">
                <a:solidFill>
                  <a:srgbClr val="0070C0"/>
                </a:solidFill>
                <a:latin typeface="+mn-lt"/>
              </a:rPr>
              <a:t>Laminar</a:t>
            </a:r>
          </a:p>
          <a:p>
            <a:r>
              <a:rPr lang="en-US" sz="2500" dirty="0">
                <a:latin typeface="+mn-lt"/>
              </a:rPr>
              <a:t>if Re &lt; 2100,</a:t>
            </a:r>
          </a:p>
          <a:p>
            <a:endParaRPr lang="en-US" sz="2500" dirty="0">
              <a:latin typeface="+mn-lt"/>
            </a:endParaRPr>
          </a:p>
          <a:p>
            <a:endParaRPr lang="en-US" sz="2500" dirty="0">
              <a:latin typeface="+mn-lt"/>
            </a:endParaRPr>
          </a:p>
          <a:p>
            <a:endParaRPr lang="en-US" sz="2500" dirty="0">
              <a:latin typeface="+mn-lt"/>
            </a:endParaRPr>
          </a:p>
          <a:p>
            <a:r>
              <a:rPr lang="en-US" sz="2000" dirty="0">
                <a:latin typeface="+mn-lt"/>
              </a:rPr>
              <a:t>Major loss equation simplification (</a:t>
            </a:r>
            <a:r>
              <a:rPr lang="en-US" sz="2000" b="1" dirty="0">
                <a:latin typeface="+mn-lt"/>
              </a:rPr>
              <a:t>for laminar flow only!</a:t>
            </a:r>
            <a:r>
              <a:rPr lang="en-US" sz="2000" dirty="0">
                <a:latin typeface="+mn-lt"/>
              </a:rPr>
              <a:t>):</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567559" y="458845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5401583" y="2777151"/>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cxnSp>
        <p:nvCxnSpPr>
          <p:cNvPr id="43" name="Straight Connector 42">
            <a:extLst>
              <a:ext uri="{FF2B5EF4-FFF2-40B4-BE49-F238E27FC236}">
                <a16:creationId xmlns:a16="http://schemas.microsoft.com/office/drawing/2014/main" id="{66FBA873-36BF-4661-88E9-CC2C05653B04}"/>
              </a:ext>
            </a:extLst>
          </p:cNvPr>
          <p:cNvCxnSpPr>
            <a:cxnSpLocks/>
          </p:cNvCxnSpPr>
          <p:nvPr/>
        </p:nvCxnSpPr>
        <p:spPr>
          <a:xfrm>
            <a:off x="630621" y="5042421"/>
            <a:ext cx="2459173" cy="0"/>
          </a:xfrm>
          <a:prstGeom prst="line">
            <a:avLst/>
          </a:prstGeom>
        </p:spPr>
        <p:style>
          <a:lnRef idx="1">
            <a:schemeClr val="accent4"/>
          </a:lnRef>
          <a:fillRef idx="0">
            <a:schemeClr val="accent4"/>
          </a:fillRef>
          <a:effectRef idx="0">
            <a:schemeClr val="accent4"/>
          </a:effectRef>
          <a:fontRef idx="minor">
            <a:schemeClr val="tx1"/>
          </a:fontRef>
        </p:style>
      </p:cxnSp>
      <p:grpSp>
        <p:nvGrpSpPr>
          <p:cNvPr id="8" name="Group 7">
            <a:extLst>
              <a:ext uri="{FF2B5EF4-FFF2-40B4-BE49-F238E27FC236}">
                <a16:creationId xmlns:a16="http://schemas.microsoft.com/office/drawing/2014/main" id="{00168F94-EFD3-476C-B1E6-D547F8DA8F13}"/>
              </a:ext>
            </a:extLst>
          </p:cNvPr>
          <p:cNvGrpSpPr/>
          <p:nvPr/>
        </p:nvGrpSpPr>
        <p:grpSpPr>
          <a:xfrm>
            <a:off x="4841443" y="1473798"/>
            <a:ext cx="4499750" cy="5384202"/>
            <a:chOff x="3516780" y="1473798"/>
            <a:chExt cx="4499750" cy="5384202"/>
          </a:xfrm>
        </p:grpSpPr>
        <p:sp>
          <p:nvSpPr>
            <p:cNvPr id="38" name="TextBox 37">
              <a:extLst>
                <a:ext uri="{FF2B5EF4-FFF2-40B4-BE49-F238E27FC236}">
                  <a16:creationId xmlns:a16="http://schemas.microsoft.com/office/drawing/2014/main" id="{1C7DA602-C050-476F-ACD2-96B4CB8301E1}"/>
                </a:ext>
              </a:extLst>
            </p:cNvPr>
            <p:cNvSpPr txBox="1"/>
            <p:nvPr/>
          </p:nvSpPr>
          <p:spPr>
            <a:xfrm>
              <a:off x="4493934" y="1819155"/>
              <a:ext cx="3522596" cy="2431435"/>
            </a:xfrm>
            <a:prstGeom prst="rect">
              <a:avLst/>
            </a:prstGeom>
            <a:noFill/>
          </p:spPr>
          <p:txBody>
            <a:bodyPr wrap="square" rtlCol="0">
              <a:spAutoFit/>
            </a:bodyPr>
            <a:lstStyle/>
            <a:p>
              <a:r>
                <a:rPr lang="en-US" sz="3200" b="1" dirty="0">
                  <a:solidFill>
                    <a:srgbClr val="0070C0"/>
                  </a:solidFill>
                  <a:latin typeface="+mn-lt"/>
                </a:rPr>
                <a:t>Turbulent</a:t>
              </a:r>
            </a:p>
            <a:p>
              <a:r>
                <a:rPr lang="en-US" sz="2500" dirty="0">
                  <a:latin typeface="+mn-lt"/>
                </a:rPr>
                <a:t>if Re &gt; 2100,</a:t>
              </a:r>
            </a:p>
            <a:p>
              <a:endParaRPr lang="en-US" sz="2500" dirty="0">
                <a:latin typeface="+mn-lt"/>
              </a:endParaRPr>
            </a:p>
            <a:p>
              <a:endParaRPr lang="en-US" sz="2500" dirty="0">
                <a:latin typeface="+mn-lt"/>
              </a:endParaRPr>
            </a:p>
            <a:p>
              <a:endParaRPr lang="en-US" sz="2500" dirty="0">
                <a:latin typeface="+mn-lt"/>
              </a:endParaRPr>
            </a:p>
            <a:p>
              <a:endParaRPr lang="en-US" sz="2000" dirty="0">
                <a:latin typeface="+mn-lt"/>
              </a:endParaRPr>
            </a:p>
          </p:txBody>
        </p:sp>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114309" y="3168864"/>
              <a:ext cx="3382860" cy="841905"/>
            </a:xfrm>
            <a:prstGeom prst="rect">
              <a:avLst/>
            </a:prstGeom>
          </p:spPr>
        </p:pic>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3516780"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DB0C945-B28F-417F-A2A7-9DF04F4E7FBB}"/>
                </a:ext>
              </a:extLst>
            </p:cNvPr>
            <p:cNvCxnSpPr>
              <a:cxnSpLocks/>
            </p:cNvCxnSpPr>
            <p:nvPr/>
          </p:nvCxnSpPr>
          <p:spPr>
            <a:xfrm>
              <a:off x="4361793" y="3166625"/>
              <a:ext cx="1933756" cy="0"/>
            </a:xfrm>
            <a:prstGeom prst="line">
              <a:avLst/>
            </a:prstGeom>
          </p:spPr>
          <p:style>
            <a:lnRef idx="1">
              <a:schemeClr val="accent4"/>
            </a:lnRef>
            <a:fillRef idx="0">
              <a:schemeClr val="accent4"/>
            </a:fillRef>
            <a:effectRef idx="0">
              <a:schemeClr val="accent4"/>
            </a:effectRef>
            <a:fontRef idx="minor">
              <a:schemeClr val="tx1"/>
            </a:fontRef>
          </p:style>
        </p:cxnSp>
      </p:gr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656450" cy="1631216"/>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(no </a:t>
            </a:r>
            <a:r>
              <a:rPr lang="en-US" sz="2000" dirty="0" err="1">
                <a:latin typeface="Calibri" panose="020F0502020204030204" pitchFamily="34" charset="0"/>
                <a:cs typeface="Calibri" panose="020F0502020204030204" pitchFamily="34" charset="0"/>
              </a:rPr>
              <a:t>h</a:t>
            </a:r>
            <a:r>
              <a:rPr lang="en-US" sz="2000" baseline="-25000" dirty="0" err="1">
                <a:latin typeface="Calibri" panose="020F0502020204030204" pitchFamily="34" charset="0"/>
                <a:cs typeface="Calibri" panose="020F0502020204030204" pitchFamily="34" charset="0"/>
              </a:rPr>
              <a:t>f</a:t>
            </a:r>
            <a:r>
              <a:rPr lang="en-US" sz="2000" dirty="0">
                <a:latin typeface="Calibri" panose="020F0502020204030204" pitchFamily="34" charset="0"/>
                <a:cs typeface="Calibri" panose="020F0502020204030204" pitchFamily="34" charset="0"/>
              </a:rPr>
              <a:t> equation simplification😢)</a:t>
            </a:r>
          </a:p>
          <a:p>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53"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a:t>Frictional Losses in Straight Pipes</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249488" y="4479133"/>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4639CF-AE99-4A34-96E4-57A370507B1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8463" y="4504303"/>
            <a:ext cx="8288337" cy="745207"/>
          </a:xfrm>
          <a:prstGeom prst="rect">
            <a:avLst/>
          </a:prstGeom>
        </p:spPr>
      </p:pic>
      <p:sp>
        <p:nvSpPr>
          <p:cNvPr id="79891" name="Comment 19"/>
          <p:cNvSpPr>
            <a:spLocks noChangeArrowheads="1"/>
          </p:cNvSpPr>
          <p:nvPr/>
        </p:nvSpPr>
        <p:spPr bwMode="auto">
          <a:xfrm>
            <a:off x="6676008" y="5885908"/>
            <a:ext cx="2188592" cy="630942"/>
          </a:xfrm>
          <a:prstGeom prst="rect">
            <a:avLst/>
          </a:prstGeom>
          <a:noFill/>
          <a:ln w="12700">
            <a:noFill/>
            <a:miter lim="800000"/>
            <a:headEnd type="none" w="sm" len="sm"/>
            <a:tailEnd type="none" w="sm" len="sm"/>
          </a:ln>
        </p:spPr>
        <p:txBody>
          <a:bodyPr wrap="square">
            <a:spAutoFit/>
          </a:bodyPr>
          <a:lstStyle/>
          <a:p>
            <a:pPr>
              <a:buClr>
                <a:schemeClr val="hlink"/>
              </a:buClr>
              <a:buFont typeface="Monotype Sorts" pitchFamily="2" charset="2"/>
              <a:buNone/>
            </a:pPr>
            <a:r>
              <a:rPr lang="en-US" sz="3500" dirty="0">
                <a:solidFill>
                  <a:schemeClr val="folHlink"/>
                </a:solidFill>
              </a:rPr>
              <a:t>z</a:t>
            </a:r>
            <a:r>
              <a:rPr lang="en-US" sz="3500" baseline="-25000" dirty="0">
                <a:solidFill>
                  <a:schemeClr val="folHlink"/>
                </a:solidFill>
              </a:rPr>
              <a:t>in</a:t>
            </a:r>
            <a:r>
              <a:rPr lang="en-US" sz="3500" dirty="0">
                <a:solidFill>
                  <a:schemeClr val="folHlink"/>
                </a:solidFill>
              </a:rPr>
              <a:t> = </a:t>
            </a:r>
            <a:r>
              <a:rPr lang="en-US" sz="3500" dirty="0" err="1">
                <a:solidFill>
                  <a:schemeClr val="folHlink"/>
                </a:solidFill>
              </a:rPr>
              <a:t>z</a:t>
            </a:r>
            <a:r>
              <a:rPr lang="en-US" sz="3500" baseline="-25000" dirty="0" err="1">
                <a:solidFill>
                  <a:schemeClr val="folHlink"/>
                </a:solidFill>
              </a:rPr>
              <a:t>out</a:t>
            </a:r>
            <a:endParaRPr lang="en-US" sz="3500" dirty="0">
              <a:solidFill>
                <a:schemeClr val="folHlink"/>
              </a:solidFill>
            </a:endParaRPr>
          </a:p>
        </p:txBody>
      </p:sp>
      <p:sp>
        <p:nvSpPr>
          <p:cNvPr id="47111" name="Rectangle 2"/>
          <p:cNvSpPr>
            <a:spLocks noGrp="1" noChangeArrowheads="1"/>
          </p:cNvSpPr>
          <p:nvPr>
            <p:ph type="title"/>
          </p:nvPr>
        </p:nvSpPr>
        <p:spPr>
          <a:xfrm>
            <a:off x="209550" y="228600"/>
            <a:ext cx="8934450" cy="1143000"/>
          </a:xfrm>
        </p:spPr>
        <p:txBody>
          <a:bodyPr lIns="90488" tIns="44450" rIns="90488" bIns="44450" anchor="b"/>
          <a:lstStyle/>
          <a:p>
            <a:pPr>
              <a:defRPr/>
            </a:pPr>
            <a:r>
              <a:rPr lang="en-US"/>
              <a:t>Head Loss due to Sudden Expansion:</a:t>
            </a:r>
            <a:br>
              <a:rPr lang="en-US"/>
            </a:br>
            <a:r>
              <a:rPr lang="en-US"/>
              <a:t>Conservation of Energy</a:t>
            </a:r>
          </a:p>
        </p:txBody>
      </p:sp>
      <p:sp>
        <p:nvSpPr>
          <p:cNvPr id="47112" name="Line 7"/>
          <p:cNvSpPr>
            <a:spLocks noChangeShapeType="1"/>
          </p:cNvSpPr>
          <p:nvPr/>
        </p:nvSpPr>
        <p:spPr bwMode="auto">
          <a:xfrm>
            <a:off x="222250" y="3454400"/>
            <a:ext cx="8801100" cy="0"/>
          </a:xfrm>
          <a:prstGeom prst="line">
            <a:avLst/>
          </a:prstGeom>
          <a:noFill/>
          <a:ln w="12700">
            <a:solidFill>
              <a:schemeClr val="tx1"/>
            </a:solidFill>
            <a:round/>
            <a:headEnd/>
            <a:tailEnd/>
          </a:ln>
        </p:spPr>
        <p:txBody>
          <a:bodyPr wrap="none" anchor="ctr"/>
          <a:lstStyle/>
          <a:p>
            <a:endParaRPr lang="en-US"/>
          </a:p>
        </p:txBody>
      </p:sp>
      <p:sp>
        <p:nvSpPr>
          <p:cNvPr id="47113"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7114" name="Rectangle 8"/>
          <p:cNvSpPr>
            <a:spLocks noChangeArrowheads="1"/>
          </p:cNvSpPr>
          <p:nvPr/>
        </p:nvSpPr>
        <p:spPr bwMode="auto">
          <a:xfrm>
            <a:off x="3757613" y="2759075"/>
            <a:ext cx="358775" cy="363538"/>
          </a:xfrm>
          <a:prstGeom prst="rect">
            <a:avLst/>
          </a:prstGeom>
          <a:noFill/>
          <a:ln w="12700">
            <a:noFill/>
            <a:miter lim="800000"/>
            <a:headEnd/>
            <a:tailEnd/>
          </a:ln>
        </p:spPr>
        <p:txBody>
          <a:bodyPr wrap="none" lIns="90488" tIns="44450" rIns="90488" bIns="44450">
            <a:spAutoFit/>
          </a:bodyPr>
          <a:lstStyle/>
          <a:p>
            <a:r>
              <a:rPr lang="en-US" sz="1800"/>
              <a:t>in</a:t>
            </a:r>
          </a:p>
        </p:txBody>
      </p:sp>
      <p:sp>
        <p:nvSpPr>
          <p:cNvPr id="47115" name="Rectangle 9"/>
          <p:cNvSpPr>
            <a:spLocks noChangeArrowheads="1"/>
          </p:cNvSpPr>
          <p:nvPr/>
        </p:nvSpPr>
        <p:spPr bwMode="auto">
          <a:xfrm>
            <a:off x="5205413" y="2757488"/>
            <a:ext cx="498475" cy="363537"/>
          </a:xfrm>
          <a:prstGeom prst="rect">
            <a:avLst/>
          </a:prstGeom>
          <a:noFill/>
          <a:ln w="12700">
            <a:noFill/>
            <a:miter lim="800000"/>
            <a:headEnd/>
            <a:tailEnd/>
          </a:ln>
        </p:spPr>
        <p:txBody>
          <a:bodyPr lIns="90488" tIns="44450" rIns="90488" bIns="44450">
            <a:spAutoFit/>
          </a:bodyPr>
          <a:lstStyle/>
          <a:p>
            <a:r>
              <a:rPr lang="en-US" sz="1800"/>
              <a:t>out</a:t>
            </a:r>
          </a:p>
        </p:txBody>
      </p:sp>
      <p:sp>
        <p:nvSpPr>
          <p:cNvPr id="79882" name="Line 10"/>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79883" name="Line 11"/>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47118" name="Line 12"/>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7119" name="Freeform 14"/>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0" name="Freeform 15"/>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1" name="Line 26"/>
          <p:cNvSpPr>
            <a:spLocks noChangeShapeType="1"/>
          </p:cNvSpPr>
          <p:nvPr/>
        </p:nvSpPr>
        <p:spPr bwMode="auto">
          <a:xfrm>
            <a:off x="6676008" y="6590561"/>
            <a:ext cx="1660124"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01" name="Line 29"/>
          <p:cNvSpPr>
            <a:spLocks noChangeShapeType="1"/>
          </p:cNvSpPr>
          <p:nvPr/>
        </p:nvSpPr>
        <p:spPr bwMode="auto">
          <a:xfrm flipV="1">
            <a:off x="1196563" y="458365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3" name="Line 31 1"/>
          <p:cNvSpPr>
            <a:spLocks noChangeShapeType="1"/>
          </p:cNvSpPr>
          <p:nvPr/>
        </p:nvSpPr>
        <p:spPr bwMode="auto">
          <a:xfrm flipV="1">
            <a:off x="1994663" y="4568982"/>
            <a:ext cx="431800" cy="63894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79904" name="Line 32"/>
          <p:cNvSpPr>
            <a:spLocks noChangeShapeType="1"/>
          </p:cNvSpPr>
          <p:nvPr/>
        </p:nvSpPr>
        <p:spPr bwMode="auto">
          <a:xfrm flipV="1">
            <a:off x="7559060" y="461025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5" name="Line 33"/>
          <p:cNvSpPr>
            <a:spLocks noChangeShapeType="1"/>
          </p:cNvSpPr>
          <p:nvPr/>
        </p:nvSpPr>
        <p:spPr bwMode="auto">
          <a:xfrm flipV="1">
            <a:off x="5213409" y="461025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6" name="Line 34"/>
          <p:cNvSpPr>
            <a:spLocks noChangeShapeType="1"/>
          </p:cNvSpPr>
          <p:nvPr/>
        </p:nvSpPr>
        <p:spPr bwMode="auto">
          <a:xfrm flipV="1">
            <a:off x="3349288" y="461025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14" name="Text Box 42"/>
          <p:cNvSpPr txBox="1">
            <a:spLocks noChangeArrowheads="1"/>
          </p:cNvSpPr>
          <p:nvPr/>
        </p:nvSpPr>
        <p:spPr bwMode="auto">
          <a:xfrm>
            <a:off x="557213" y="2986088"/>
            <a:ext cx="8129587" cy="519112"/>
          </a:xfrm>
          <a:prstGeom prst="rect">
            <a:avLst/>
          </a:prstGeom>
          <a:noFill/>
          <a:ln w="12700">
            <a:noFill/>
            <a:miter lim="800000"/>
            <a:headEnd type="none" w="lg" len="med"/>
            <a:tailEnd type="none" w="lg" len="med"/>
          </a:ln>
        </p:spPr>
        <p:txBody>
          <a:bodyPr wrap="none">
            <a:spAutoFit/>
          </a:bodyPr>
          <a:lstStyle/>
          <a:p>
            <a:r>
              <a:rPr lang="en-US"/>
              <a:t>Where is </a:t>
            </a:r>
            <a:r>
              <a:rPr lang="en-US" i="1"/>
              <a:t>p</a:t>
            </a:r>
            <a:r>
              <a:rPr lang="en-US"/>
              <a:t> measured?___________________________</a:t>
            </a:r>
          </a:p>
        </p:txBody>
      </p:sp>
      <p:sp>
        <p:nvSpPr>
          <p:cNvPr id="79915" name="Text Box 43"/>
          <p:cNvSpPr txBox="1">
            <a:spLocks noChangeArrowheads="1"/>
          </p:cNvSpPr>
          <p:nvPr/>
        </p:nvSpPr>
        <p:spPr bwMode="auto">
          <a:xfrm>
            <a:off x="3806825" y="2962275"/>
            <a:ext cx="43878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At centroid of control surface</a:t>
            </a:r>
          </a:p>
        </p:txBody>
      </p:sp>
      <p:grpSp>
        <p:nvGrpSpPr>
          <p:cNvPr id="2" name="Group 48"/>
          <p:cNvGrpSpPr>
            <a:grpSpLocks/>
          </p:cNvGrpSpPr>
          <p:nvPr/>
        </p:nvGrpSpPr>
        <p:grpSpPr bwMode="auto">
          <a:xfrm>
            <a:off x="7558088" y="800100"/>
            <a:ext cx="1306512" cy="1612900"/>
            <a:chOff x="4801" y="1024"/>
            <a:chExt cx="823" cy="1016"/>
          </a:xfrm>
        </p:grpSpPr>
        <p:sp>
          <p:nvSpPr>
            <p:cNvPr id="47139" name="Line 44"/>
            <p:cNvSpPr>
              <a:spLocks noChangeShapeType="1"/>
            </p:cNvSpPr>
            <p:nvPr/>
          </p:nvSpPr>
          <p:spPr bwMode="auto">
            <a:xfrm flipV="1">
              <a:off x="4894" y="1304"/>
              <a:ext cx="0" cy="60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0" name="Line 45"/>
            <p:cNvSpPr>
              <a:spLocks noChangeShapeType="1"/>
            </p:cNvSpPr>
            <p:nvPr/>
          </p:nvSpPr>
          <p:spPr bwMode="auto">
            <a:xfrm>
              <a:off x="4894" y="1904"/>
              <a:ext cx="56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1" name="Text Box 46"/>
            <p:cNvSpPr txBox="1">
              <a:spLocks noChangeArrowheads="1"/>
            </p:cNvSpPr>
            <p:nvPr/>
          </p:nvSpPr>
          <p:spPr bwMode="auto">
            <a:xfrm>
              <a:off x="4801" y="1024"/>
              <a:ext cx="201" cy="288"/>
            </a:xfrm>
            <a:prstGeom prst="rect">
              <a:avLst/>
            </a:prstGeom>
            <a:noFill/>
            <a:ln w="12700">
              <a:noFill/>
              <a:miter lim="800000"/>
              <a:headEnd type="none" w="lg" len="med"/>
              <a:tailEnd type="none" w="lg" len="med"/>
            </a:ln>
          </p:spPr>
          <p:txBody>
            <a:bodyPr wrap="none" anchor="ctr">
              <a:spAutoFit/>
            </a:bodyPr>
            <a:lstStyle/>
            <a:p>
              <a:pPr algn="ctr"/>
              <a:r>
                <a:rPr lang="en-US" sz="2400"/>
                <a:t>z</a:t>
              </a:r>
            </a:p>
          </p:txBody>
        </p:sp>
        <p:sp>
          <p:nvSpPr>
            <p:cNvPr id="47142" name="Text Box 47"/>
            <p:cNvSpPr txBox="1">
              <a:spLocks noChangeArrowheads="1"/>
            </p:cNvSpPr>
            <p:nvPr/>
          </p:nvSpPr>
          <p:spPr bwMode="auto">
            <a:xfrm>
              <a:off x="5412" y="1752"/>
              <a:ext cx="212" cy="288"/>
            </a:xfrm>
            <a:prstGeom prst="rect">
              <a:avLst/>
            </a:prstGeom>
            <a:noFill/>
            <a:ln w="12700">
              <a:noFill/>
              <a:miter lim="800000"/>
              <a:headEnd type="none" w="lg" len="med"/>
              <a:tailEnd type="none" w="lg" len="med"/>
            </a:ln>
          </p:spPr>
          <p:txBody>
            <a:bodyPr wrap="none" anchor="ctr">
              <a:spAutoFit/>
            </a:bodyPr>
            <a:lstStyle/>
            <a:p>
              <a:pPr algn="ctr"/>
              <a:r>
                <a:rPr lang="en-US" sz="2400"/>
                <a:t>x</a:t>
              </a:r>
            </a:p>
          </p:txBody>
        </p:sp>
      </p:grpSp>
      <p:sp>
        <p:nvSpPr>
          <p:cNvPr id="47138" name="Line 49"/>
          <p:cNvSpPr>
            <a:spLocks noChangeShapeType="1"/>
          </p:cNvSpPr>
          <p:nvPr/>
        </p:nvSpPr>
        <p:spPr bwMode="auto">
          <a:xfrm>
            <a:off x="1295400" y="2197100"/>
            <a:ext cx="6375400" cy="0"/>
          </a:xfrm>
          <a:prstGeom prst="line">
            <a:avLst/>
          </a:prstGeom>
          <a:noFill/>
          <a:ln w="12700" cap="rnd">
            <a:solidFill>
              <a:schemeClr val="tx1"/>
            </a:solidFill>
            <a:prstDash val="sysDot"/>
            <a:round/>
            <a:headEnd type="none" w="lg" len="med"/>
            <a:tailEnd type="none" w="lg" len="med"/>
          </a:ln>
        </p:spPr>
        <p:txBody>
          <a:bodyPr wrap="none" anchor="ctr">
            <a:spAutoFit/>
          </a:bodyPr>
          <a:lstStyle/>
          <a:p>
            <a:endParaRPr lang="en-US"/>
          </a:p>
        </p:txBody>
      </p:sp>
      <p:sp>
        <p:nvSpPr>
          <p:cNvPr id="41" name="Line 31 2">
            <a:extLst>
              <a:ext uri="{FF2B5EF4-FFF2-40B4-BE49-F238E27FC236}">
                <a16:creationId xmlns:a16="http://schemas.microsoft.com/office/drawing/2014/main" id="{C408393E-7949-438C-9167-D0D1A90939A6}"/>
              </a:ext>
            </a:extLst>
          </p:cNvPr>
          <p:cNvSpPr>
            <a:spLocks noChangeShapeType="1"/>
          </p:cNvSpPr>
          <p:nvPr/>
        </p:nvSpPr>
        <p:spPr bwMode="auto">
          <a:xfrm flipV="1">
            <a:off x="6005380" y="4561252"/>
            <a:ext cx="431800" cy="61956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Tree>
    <p:extLst>
      <p:ext uri="{BB962C8B-B14F-4D97-AF65-F5344CB8AC3E}">
        <p14:creationId xmlns:p14="http://schemas.microsoft.com/office/powerpoint/2010/main" val="1820714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8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99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99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98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99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99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99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7991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799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91" grpId="0" autoUpdateAnimBg="0"/>
      <p:bldP spid="79882" grpId="0" animBg="1"/>
      <p:bldP spid="79883" grpId="0" animBg="1"/>
      <p:bldP spid="79901" grpId="0" animBg="1"/>
      <p:bldP spid="79903" grpId="0" animBg="1"/>
      <p:bldP spid="79904" grpId="0" animBg="1"/>
      <p:bldP spid="79905" grpId="0" animBg="1"/>
      <p:bldP spid="79906" grpId="0" animBg="1"/>
      <p:bldP spid="79914" grpId="0" build="p" autoUpdateAnimBg="0"/>
      <p:bldP spid="79915" grpId="0" build="p" autoUpdateAnimBg="0"/>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97" name="Comment 25"/>
          <p:cNvSpPr>
            <a:spLocks noChangeArrowheads="1"/>
          </p:cNvSpPr>
          <p:nvPr/>
        </p:nvSpPr>
        <p:spPr bwMode="auto">
          <a:xfrm>
            <a:off x="4854360" y="5553075"/>
            <a:ext cx="3022600" cy="461665"/>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sz="2400" dirty="0">
                <a:solidFill>
                  <a:schemeClr val="folHlink"/>
                </a:solidFill>
              </a:rPr>
              <a:t>Relate </a:t>
            </a:r>
            <a:r>
              <a:rPr lang="en-US" sz="2400" i="1" dirty="0">
                <a:solidFill>
                  <a:schemeClr val="folHlink"/>
                </a:solidFill>
              </a:rPr>
              <a:t>V</a:t>
            </a:r>
            <a:r>
              <a:rPr lang="en-US" sz="2400" i="1" baseline="-25000" dirty="0">
                <a:solidFill>
                  <a:schemeClr val="folHlink"/>
                </a:solidFill>
              </a:rPr>
              <a:t>in</a:t>
            </a:r>
            <a:r>
              <a:rPr lang="en-US" sz="2400" i="1" dirty="0">
                <a:solidFill>
                  <a:schemeClr val="folHlink"/>
                </a:solidFill>
              </a:rPr>
              <a:t> and </a:t>
            </a:r>
            <a:r>
              <a:rPr lang="en-US" sz="2400" i="1" dirty="0" err="1">
                <a:solidFill>
                  <a:schemeClr val="folHlink"/>
                </a:solidFill>
              </a:rPr>
              <a:t>V</a:t>
            </a:r>
            <a:r>
              <a:rPr lang="en-US" sz="2400" i="1" baseline="-25000" dirty="0" err="1">
                <a:solidFill>
                  <a:schemeClr val="folHlink"/>
                </a:solidFill>
              </a:rPr>
              <a:t>out</a:t>
            </a:r>
            <a:r>
              <a:rPr lang="en-US" sz="2400" dirty="0">
                <a:solidFill>
                  <a:schemeClr val="folHlink"/>
                </a:solidFill>
              </a:rPr>
              <a:t>?</a:t>
            </a:r>
          </a:p>
        </p:txBody>
      </p:sp>
      <p:sp>
        <p:nvSpPr>
          <p:cNvPr id="47111" name="Rectangle 2"/>
          <p:cNvSpPr>
            <a:spLocks noGrp="1" noChangeArrowheads="1"/>
          </p:cNvSpPr>
          <p:nvPr>
            <p:ph type="title"/>
          </p:nvPr>
        </p:nvSpPr>
        <p:spPr>
          <a:xfrm>
            <a:off x="209550" y="228600"/>
            <a:ext cx="8934450" cy="1143000"/>
          </a:xfrm>
        </p:spPr>
        <p:txBody>
          <a:bodyPr lIns="90488" tIns="44450" rIns="90488" bIns="44450" anchor="b"/>
          <a:lstStyle/>
          <a:p>
            <a:pPr>
              <a:defRPr/>
            </a:pPr>
            <a:r>
              <a:rPr lang="en-US"/>
              <a:t>Head Loss due to Sudden Expansion:</a:t>
            </a:r>
            <a:br>
              <a:rPr lang="en-US"/>
            </a:br>
            <a:r>
              <a:rPr lang="en-US"/>
              <a:t>Conservation of Energy</a:t>
            </a:r>
          </a:p>
        </p:txBody>
      </p:sp>
      <p:sp>
        <p:nvSpPr>
          <p:cNvPr id="47113"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79882" name="Line 10"/>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79883" name="Line 11"/>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47118" name="Line 12"/>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7119" name="Freeform 14"/>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0" name="Freeform 15"/>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2" name="Line 27"/>
          <p:cNvSpPr>
            <a:spLocks noChangeShapeType="1"/>
          </p:cNvSpPr>
          <p:nvPr/>
        </p:nvSpPr>
        <p:spPr bwMode="auto">
          <a:xfrm>
            <a:off x="4905160" y="6616700"/>
            <a:ext cx="2489939"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08" name="Comment 36"/>
          <p:cNvSpPr>
            <a:spLocks noChangeArrowheads="1"/>
          </p:cNvSpPr>
          <p:nvPr/>
        </p:nvSpPr>
        <p:spPr bwMode="auto">
          <a:xfrm>
            <a:off x="4879760" y="6073775"/>
            <a:ext cx="3022600" cy="461665"/>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sz="2400">
                <a:solidFill>
                  <a:schemeClr val="folHlink"/>
                </a:solidFill>
              </a:rPr>
              <a:t>Relate </a:t>
            </a:r>
            <a:r>
              <a:rPr lang="en-US" sz="2400" i="1">
                <a:solidFill>
                  <a:schemeClr val="folHlink"/>
                </a:solidFill>
              </a:rPr>
              <a:t>p</a:t>
            </a:r>
            <a:r>
              <a:rPr lang="en-US" sz="2400" i="1" baseline="-25000">
                <a:solidFill>
                  <a:schemeClr val="folHlink"/>
                </a:solidFill>
              </a:rPr>
              <a:t>in</a:t>
            </a:r>
            <a:r>
              <a:rPr lang="en-US" sz="2400" i="1">
                <a:solidFill>
                  <a:schemeClr val="folHlink"/>
                </a:solidFill>
              </a:rPr>
              <a:t> and p</a:t>
            </a:r>
            <a:r>
              <a:rPr lang="en-US" sz="2400" i="1" baseline="-25000">
                <a:solidFill>
                  <a:schemeClr val="folHlink"/>
                </a:solidFill>
              </a:rPr>
              <a:t>out</a:t>
            </a:r>
            <a:r>
              <a:rPr lang="en-US" sz="2400">
                <a:solidFill>
                  <a:schemeClr val="folHlink"/>
                </a:solidFill>
              </a:rPr>
              <a:t>?</a:t>
            </a:r>
          </a:p>
        </p:txBody>
      </p:sp>
      <p:sp>
        <p:nvSpPr>
          <p:cNvPr id="47130" name="Line 37"/>
          <p:cNvSpPr>
            <a:spLocks noChangeShapeType="1"/>
          </p:cNvSpPr>
          <p:nvPr/>
        </p:nvSpPr>
        <p:spPr bwMode="auto">
          <a:xfrm>
            <a:off x="4905160" y="6057900"/>
            <a:ext cx="2481062"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10" name="Text Box 38"/>
          <p:cNvSpPr txBox="1">
            <a:spLocks noChangeArrowheads="1"/>
          </p:cNvSpPr>
          <p:nvPr/>
        </p:nvSpPr>
        <p:spPr bwMode="auto">
          <a:xfrm>
            <a:off x="7668488" y="5615221"/>
            <a:ext cx="835485" cy="461665"/>
          </a:xfrm>
          <a:prstGeom prst="rect">
            <a:avLst/>
          </a:prstGeom>
          <a:noFill/>
          <a:ln w="12700">
            <a:noFill/>
            <a:miter lim="800000"/>
            <a:headEnd type="none" w="lg" len="med"/>
            <a:tailEnd type="none" w="lg" len="med"/>
          </a:ln>
        </p:spPr>
        <p:txBody>
          <a:bodyPr wrap="none">
            <a:spAutoFit/>
          </a:bodyPr>
          <a:lstStyle/>
          <a:p>
            <a:r>
              <a:rPr lang="en-US" sz="2400" dirty="0">
                <a:solidFill>
                  <a:schemeClr val="folHlink"/>
                </a:solidFill>
              </a:rPr>
              <a:t>Mass</a:t>
            </a:r>
          </a:p>
        </p:txBody>
      </p:sp>
      <p:sp>
        <p:nvSpPr>
          <p:cNvPr id="79911" name="Text Box 39"/>
          <p:cNvSpPr txBox="1">
            <a:spLocks noChangeArrowheads="1"/>
          </p:cNvSpPr>
          <p:nvPr/>
        </p:nvSpPr>
        <p:spPr bwMode="auto">
          <a:xfrm>
            <a:off x="7546668" y="6162675"/>
            <a:ext cx="1619354" cy="461665"/>
          </a:xfrm>
          <a:prstGeom prst="rect">
            <a:avLst/>
          </a:prstGeom>
          <a:noFill/>
          <a:ln w="12700">
            <a:noFill/>
            <a:miter lim="800000"/>
            <a:headEnd type="none" w="lg" len="med"/>
            <a:tailEnd type="none" w="lg" len="med"/>
          </a:ln>
        </p:spPr>
        <p:txBody>
          <a:bodyPr wrap="none">
            <a:spAutoFit/>
          </a:bodyPr>
          <a:lstStyle/>
          <a:p>
            <a:r>
              <a:rPr lang="en-US" sz="2400" dirty="0">
                <a:solidFill>
                  <a:schemeClr val="folHlink"/>
                </a:solidFill>
              </a:rPr>
              <a:t>Momentum</a:t>
            </a:r>
          </a:p>
        </p:txBody>
      </p:sp>
      <p:sp>
        <p:nvSpPr>
          <p:cNvPr id="47133" name="Line 40"/>
          <p:cNvSpPr>
            <a:spLocks noChangeShapeType="1"/>
          </p:cNvSpPr>
          <p:nvPr/>
        </p:nvSpPr>
        <p:spPr bwMode="auto">
          <a:xfrm>
            <a:off x="7546019" y="6070600"/>
            <a:ext cx="1458281"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sp>
        <p:nvSpPr>
          <p:cNvPr id="47134" name="Line 41"/>
          <p:cNvSpPr>
            <a:spLocks noChangeShapeType="1"/>
          </p:cNvSpPr>
          <p:nvPr/>
        </p:nvSpPr>
        <p:spPr bwMode="auto">
          <a:xfrm>
            <a:off x="7558088" y="6604000"/>
            <a:ext cx="1433512"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grpSp>
        <p:nvGrpSpPr>
          <p:cNvPr id="2" name="Group 48"/>
          <p:cNvGrpSpPr>
            <a:grpSpLocks/>
          </p:cNvGrpSpPr>
          <p:nvPr/>
        </p:nvGrpSpPr>
        <p:grpSpPr bwMode="auto">
          <a:xfrm>
            <a:off x="7558088" y="800100"/>
            <a:ext cx="1306512" cy="1612900"/>
            <a:chOff x="4801" y="1024"/>
            <a:chExt cx="823" cy="1016"/>
          </a:xfrm>
        </p:grpSpPr>
        <p:sp>
          <p:nvSpPr>
            <p:cNvPr id="47139" name="Line 44"/>
            <p:cNvSpPr>
              <a:spLocks noChangeShapeType="1"/>
            </p:cNvSpPr>
            <p:nvPr/>
          </p:nvSpPr>
          <p:spPr bwMode="auto">
            <a:xfrm flipV="1">
              <a:off x="4894" y="1304"/>
              <a:ext cx="0" cy="60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0" name="Line 45"/>
            <p:cNvSpPr>
              <a:spLocks noChangeShapeType="1"/>
            </p:cNvSpPr>
            <p:nvPr/>
          </p:nvSpPr>
          <p:spPr bwMode="auto">
            <a:xfrm>
              <a:off x="4894" y="1904"/>
              <a:ext cx="56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1" name="Text Box 46"/>
            <p:cNvSpPr txBox="1">
              <a:spLocks noChangeArrowheads="1"/>
            </p:cNvSpPr>
            <p:nvPr/>
          </p:nvSpPr>
          <p:spPr bwMode="auto">
            <a:xfrm>
              <a:off x="4801" y="1024"/>
              <a:ext cx="201" cy="288"/>
            </a:xfrm>
            <a:prstGeom prst="rect">
              <a:avLst/>
            </a:prstGeom>
            <a:noFill/>
            <a:ln w="12700">
              <a:noFill/>
              <a:miter lim="800000"/>
              <a:headEnd type="none" w="lg" len="med"/>
              <a:tailEnd type="none" w="lg" len="med"/>
            </a:ln>
          </p:spPr>
          <p:txBody>
            <a:bodyPr wrap="none" anchor="ctr">
              <a:spAutoFit/>
            </a:bodyPr>
            <a:lstStyle/>
            <a:p>
              <a:pPr algn="ctr"/>
              <a:r>
                <a:rPr lang="en-US" sz="2400"/>
                <a:t>z</a:t>
              </a:r>
            </a:p>
          </p:txBody>
        </p:sp>
        <p:sp>
          <p:nvSpPr>
            <p:cNvPr id="47142" name="Text Box 47"/>
            <p:cNvSpPr txBox="1">
              <a:spLocks noChangeArrowheads="1"/>
            </p:cNvSpPr>
            <p:nvPr/>
          </p:nvSpPr>
          <p:spPr bwMode="auto">
            <a:xfrm>
              <a:off x="5412" y="1752"/>
              <a:ext cx="212" cy="288"/>
            </a:xfrm>
            <a:prstGeom prst="rect">
              <a:avLst/>
            </a:prstGeom>
            <a:noFill/>
            <a:ln w="12700">
              <a:noFill/>
              <a:miter lim="800000"/>
              <a:headEnd type="none" w="lg" len="med"/>
              <a:tailEnd type="none" w="lg" len="med"/>
            </a:ln>
          </p:spPr>
          <p:txBody>
            <a:bodyPr wrap="none" anchor="ctr">
              <a:spAutoFit/>
            </a:bodyPr>
            <a:lstStyle/>
            <a:p>
              <a:pPr algn="ctr"/>
              <a:r>
                <a:rPr lang="en-US" sz="2400"/>
                <a:t>x</a:t>
              </a:r>
            </a:p>
          </p:txBody>
        </p:sp>
      </p:grpSp>
      <p:sp>
        <p:nvSpPr>
          <p:cNvPr id="47138" name="Line 49"/>
          <p:cNvSpPr>
            <a:spLocks noChangeShapeType="1"/>
          </p:cNvSpPr>
          <p:nvPr/>
        </p:nvSpPr>
        <p:spPr bwMode="auto">
          <a:xfrm>
            <a:off x="1295400" y="2197100"/>
            <a:ext cx="6375400" cy="0"/>
          </a:xfrm>
          <a:prstGeom prst="line">
            <a:avLst/>
          </a:prstGeom>
          <a:noFill/>
          <a:ln w="12700" cap="rnd">
            <a:solidFill>
              <a:schemeClr val="tx1"/>
            </a:solidFill>
            <a:prstDash val="sysDot"/>
            <a:round/>
            <a:headEnd type="none" w="lg" len="med"/>
            <a:tailEnd type="none" w="lg" len="med"/>
          </a:ln>
        </p:spPr>
        <p:txBody>
          <a:bodyPr wrap="none" anchor="ctr">
            <a:spAutoFit/>
          </a:bodyPr>
          <a:lstStyle/>
          <a:p>
            <a:endParaRPr lang="en-US"/>
          </a:p>
        </p:txBody>
      </p:sp>
      <p:pic>
        <p:nvPicPr>
          <p:cNvPr id="5" name="Picture 4">
            <a:extLst>
              <a:ext uri="{FF2B5EF4-FFF2-40B4-BE49-F238E27FC236}">
                <a16:creationId xmlns:a16="http://schemas.microsoft.com/office/drawing/2014/main" id="{BCFAFE2B-6783-46A7-BF2F-5A6C7330E42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74448" y="5696463"/>
            <a:ext cx="3765796" cy="722874"/>
          </a:xfrm>
          <a:prstGeom prst="rect">
            <a:avLst/>
          </a:prstGeom>
        </p:spPr>
      </p:pic>
      <p:pic>
        <p:nvPicPr>
          <p:cNvPr id="9" name="Picture 8">
            <a:extLst>
              <a:ext uri="{FF2B5EF4-FFF2-40B4-BE49-F238E27FC236}">
                <a16:creationId xmlns:a16="http://schemas.microsoft.com/office/drawing/2014/main" id="{385C8FED-04F2-4BC1-B701-83267B3B9CCA}"/>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74448" y="4548791"/>
            <a:ext cx="3912770" cy="750728"/>
          </a:xfrm>
          <a:prstGeom prst="rect">
            <a:avLst/>
          </a:prstGeom>
        </p:spPr>
      </p:pic>
      <p:pic>
        <p:nvPicPr>
          <p:cNvPr id="4" name="Picture 3">
            <a:extLst>
              <a:ext uri="{FF2B5EF4-FFF2-40B4-BE49-F238E27FC236}">
                <a16:creationId xmlns:a16="http://schemas.microsoft.com/office/drawing/2014/main" id="{9E24F46F-9213-4DEE-A05A-12AC84F12BE7}"/>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74448" y="3297655"/>
            <a:ext cx="3580967" cy="661737"/>
          </a:xfrm>
          <a:prstGeom prst="rect">
            <a:avLst/>
          </a:prstGeom>
        </p:spPr>
      </p:pic>
      <p:sp>
        <p:nvSpPr>
          <p:cNvPr id="42" name="Rectangle 8">
            <a:extLst>
              <a:ext uri="{FF2B5EF4-FFF2-40B4-BE49-F238E27FC236}">
                <a16:creationId xmlns:a16="http://schemas.microsoft.com/office/drawing/2014/main" id="{1978F400-C6EE-4312-A9B9-9EB9AAE099DE}"/>
              </a:ext>
            </a:extLst>
          </p:cNvPr>
          <p:cNvSpPr>
            <a:spLocks noChangeArrowheads="1"/>
          </p:cNvSpPr>
          <p:nvPr/>
        </p:nvSpPr>
        <p:spPr bwMode="auto">
          <a:xfrm>
            <a:off x="3233830" y="2759075"/>
            <a:ext cx="358775" cy="363538"/>
          </a:xfrm>
          <a:prstGeom prst="rect">
            <a:avLst/>
          </a:prstGeom>
          <a:noFill/>
          <a:ln w="12700">
            <a:noFill/>
            <a:miter lim="800000"/>
            <a:headEnd/>
            <a:tailEnd/>
          </a:ln>
        </p:spPr>
        <p:txBody>
          <a:bodyPr wrap="none" lIns="90488" tIns="44450" rIns="90488" bIns="44450">
            <a:spAutoFit/>
          </a:bodyPr>
          <a:lstStyle/>
          <a:p>
            <a:r>
              <a:rPr lang="en-US" sz="1800"/>
              <a:t>in</a:t>
            </a:r>
          </a:p>
        </p:txBody>
      </p:sp>
      <p:sp>
        <p:nvSpPr>
          <p:cNvPr id="43" name="Rectangle 9">
            <a:extLst>
              <a:ext uri="{FF2B5EF4-FFF2-40B4-BE49-F238E27FC236}">
                <a16:creationId xmlns:a16="http://schemas.microsoft.com/office/drawing/2014/main" id="{4D3C956C-891B-4904-A41E-B516EC5F076A}"/>
              </a:ext>
            </a:extLst>
          </p:cNvPr>
          <p:cNvSpPr>
            <a:spLocks noChangeArrowheads="1"/>
          </p:cNvSpPr>
          <p:nvPr/>
        </p:nvSpPr>
        <p:spPr bwMode="auto">
          <a:xfrm>
            <a:off x="5205413" y="2757488"/>
            <a:ext cx="498475" cy="363537"/>
          </a:xfrm>
          <a:prstGeom prst="rect">
            <a:avLst/>
          </a:prstGeom>
          <a:noFill/>
          <a:ln w="12700">
            <a:noFill/>
            <a:miter lim="800000"/>
            <a:headEnd/>
            <a:tailEnd/>
          </a:ln>
        </p:spPr>
        <p:txBody>
          <a:bodyPr lIns="90488" tIns="44450" rIns="90488" bIns="44450">
            <a:spAutoFit/>
          </a:bodyPr>
          <a:lstStyle/>
          <a:p>
            <a:r>
              <a:rPr lang="en-US" sz="1800"/>
              <a:t>out</a:t>
            </a:r>
          </a:p>
        </p:txBody>
      </p:sp>
      <p:grpSp>
        <p:nvGrpSpPr>
          <p:cNvPr id="28" name="Group 27">
            <a:extLst>
              <a:ext uri="{FF2B5EF4-FFF2-40B4-BE49-F238E27FC236}">
                <a16:creationId xmlns:a16="http://schemas.microsoft.com/office/drawing/2014/main" id="{65442B74-FE9D-4A8E-B7D6-F140D57ED518}"/>
              </a:ext>
            </a:extLst>
          </p:cNvPr>
          <p:cNvGrpSpPr/>
          <p:nvPr/>
        </p:nvGrpSpPr>
        <p:grpSpPr>
          <a:xfrm>
            <a:off x="4240244" y="3411335"/>
            <a:ext cx="4602704" cy="2412416"/>
            <a:chOff x="4240244" y="3411335"/>
            <a:chExt cx="4602704" cy="2412416"/>
          </a:xfrm>
        </p:grpSpPr>
        <p:sp>
          <p:nvSpPr>
            <p:cNvPr id="12" name="TextBox 11">
              <a:extLst>
                <a:ext uri="{FF2B5EF4-FFF2-40B4-BE49-F238E27FC236}">
                  <a16:creationId xmlns:a16="http://schemas.microsoft.com/office/drawing/2014/main" id="{8FDC9DA9-54EE-49AF-B5EE-59B1C320667E}"/>
                </a:ext>
              </a:extLst>
            </p:cNvPr>
            <p:cNvSpPr txBox="1"/>
            <p:nvPr/>
          </p:nvSpPr>
          <p:spPr>
            <a:xfrm>
              <a:off x="5703888" y="3411335"/>
              <a:ext cx="3139060" cy="1384995"/>
            </a:xfrm>
            <a:prstGeom prst="rect">
              <a:avLst/>
            </a:prstGeom>
            <a:noFill/>
          </p:spPr>
          <p:txBody>
            <a:bodyPr wrap="square" rtlCol="0">
              <a:spAutoFit/>
            </a:bodyPr>
            <a:lstStyle/>
            <a:p>
              <a:pPr algn="ctr"/>
              <a:r>
                <a:rPr lang="en-US" dirty="0"/>
                <a:t>These 3 are the same equation, simply rearranged</a:t>
              </a:r>
            </a:p>
          </p:txBody>
        </p:sp>
        <p:cxnSp>
          <p:nvCxnSpPr>
            <p:cNvPr id="10" name="Straight Arrow Connector 9">
              <a:extLst>
                <a:ext uri="{FF2B5EF4-FFF2-40B4-BE49-F238E27FC236}">
                  <a16:creationId xmlns:a16="http://schemas.microsoft.com/office/drawing/2014/main" id="{40E72005-C4AE-4FB9-B38A-98655F3E6AED}"/>
                </a:ext>
              </a:extLst>
            </p:cNvPr>
            <p:cNvCxnSpPr>
              <a:cxnSpLocks/>
              <a:stCxn id="12" idx="1"/>
            </p:cNvCxnSpPr>
            <p:nvPr/>
          </p:nvCxnSpPr>
          <p:spPr>
            <a:xfrm flipH="1" flipV="1">
              <a:off x="4323425" y="3630967"/>
              <a:ext cx="1380463" cy="472866"/>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79BC425C-4F16-4F49-90ED-FEB562F5FE1C}"/>
                </a:ext>
              </a:extLst>
            </p:cNvPr>
            <p:cNvCxnSpPr>
              <a:cxnSpLocks/>
              <a:stCxn id="12" idx="1"/>
            </p:cNvCxnSpPr>
            <p:nvPr/>
          </p:nvCxnSpPr>
          <p:spPr>
            <a:xfrm flipH="1">
              <a:off x="4240244" y="4103833"/>
              <a:ext cx="1463644" cy="444958"/>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CC71AE76-984C-4798-AA9C-E9366F3D2B41}"/>
                </a:ext>
              </a:extLst>
            </p:cNvPr>
            <p:cNvCxnSpPr>
              <a:cxnSpLocks/>
              <a:stCxn id="12" idx="1"/>
            </p:cNvCxnSpPr>
            <p:nvPr/>
          </p:nvCxnSpPr>
          <p:spPr>
            <a:xfrm flipH="1">
              <a:off x="4387218" y="4103833"/>
              <a:ext cx="1316670" cy="1719918"/>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42309172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798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799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799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799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97" grpId="0" autoUpdateAnimBg="0"/>
      <p:bldP spid="79908" grpId="0" autoUpdateAnimBg="0"/>
      <p:bldP spid="79910" grpId="0" build="p" autoUpdateAnimBg="0"/>
      <p:bldP spid="79911"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4" name="Comment 54"/>
          <p:cNvSpPr>
            <a:spLocks noChangeArrowheads="1"/>
          </p:cNvSpPr>
          <p:nvPr/>
        </p:nvSpPr>
        <p:spPr bwMode="auto">
          <a:xfrm>
            <a:off x="5181600" y="31400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Apply in direction of flow</a:t>
            </a:r>
          </a:p>
        </p:txBody>
      </p:sp>
      <p:sp>
        <p:nvSpPr>
          <p:cNvPr id="81975" name="Comment 55"/>
          <p:cNvSpPr>
            <a:spLocks noChangeArrowheads="1"/>
          </p:cNvSpPr>
          <p:nvPr/>
        </p:nvSpPr>
        <p:spPr bwMode="auto">
          <a:xfrm>
            <a:off x="5181600" y="36734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dirty="0">
                <a:solidFill>
                  <a:schemeClr val="folHlink"/>
                </a:solidFill>
              </a:rPr>
              <a:t>Neglect surface shear</a:t>
            </a:r>
          </a:p>
        </p:txBody>
      </p:sp>
      <p:sp>
        <p:nvSpPr>
          <p:cNvPr id="48139" name="Rectangle 2"/>
          <p:cNvSpPr>
            <a:spLocks noGrp="1" noChangeArrowheads="1"/>
          </p:cNvSpPr>
          <p:nvPr>
            <p:ph type="title"/>
          </p:nvPr>
        </p:nvSpPr>
        <p:spPr>
          <a:xfrm>
            <a:off x="152400" y="228600"/>
            <a:ext cx="8915400" cy="1143000"/>
          </a:xfrm>
        </p:spPr>
        <p:txBody>
          <a:bodyPr lIns="90488" tIns="44450" rIns="90488" bIns="44450" anchor="b"/>
          <a:lstStyle/>
          <a:p>
            <a:pPr>
              <a:defRPr/>
            </a:pPr>
            <a:r>
              <a:rPr lang="en-US"/>
              <a:t>Head Loss due to Sudden Expansion:</a:t>
            </a:r>
            <a:br>
              <a:rPr lang="en-US"/>
            </a:br>
            <a:r>
              <a:rPr lang="en-US"/>
              <a:t>Conservation of Momentum </a:t>
            </a:r>
          </a:p>
        </p:txBody>
      </p:sp>
      <p:sp>
        <p:nvSpPr>
          <p:cNvPr id="48140" name="Rectangle 7"/>
          <p:cNvSpPr>
            <a:spLocks noChangeArrowheads="1"/>
          </p:cNvSpPr>
          <p:nvPr/>
        </p:nvSpPr>
        <p:spPr bwMode="auto">
          <a:xfrm>
            <a:off x="5859625" y="4316413"/>
            <a:ext cx="3171825" cy="1736725"/>
          </a:xfrm>
          <a:prstGeom prst="rect">
            <a:avLst/>
          </a:prstGeom>
          <a:noFill/>
          <a:ln w="12700">
            <a:noFill/>
            <a:miter lim="800000"/>
            <a:headEnd/>
            <a:tailEnd/>
          </a:ln>
        </p:spPr>
        <p:txBody>
          <a:bodyPr wrap="square" lIns="90488" tIns="44450" rIns="90488" bIns="44450">
            <a:spAutoFit/>
          </a:bodyPr>
          <a:lstStyle/>
          <a:p>
            <a:r>
              <a:rPr lang="en-US" sz="1800" dirty="0"/>
              <a:t>Pressure is applied over all of section 1.</a:t>
            </a:r>
          </a:p>
          <a:p>
            <a:r>
              <a:rPr lang="en-US" sz="1800" dirty="0"/>
              <a:t>Momentum is transferred over area corresponding to upstream pipe diameter.</a:t>
            </a:r>
          </a:p>
          <a:p>
            <a:r>
              <a:rPr lang="en-US" sz="1800" dirty="0"/>
              <a:t>V</a:t>
            </a:r>
            <a:r>
              <a:rPr lang="en-US" sz="1800" baseline="-25000" dirty="0"/>
              <a:t>in</a:t>
            </a:r>
            <a:r>
              <a:rPr lang="en-US" sz="1800" dirty="0"/>
              <a:t> is velocity upstream.</a:t>
            </a:r>
          </a:p>
        </p:txBody>
      </p:sp>
      <p:sp>
        <p:nvSpPr>
          <p:cNvPr id="48141" name="Line 9"/>
          <p:cNvSpPr>
            <a:spLocks noChangeShapeType="1"/>
          </p:cNvSpPr>
          <p:nvPr/>
        </p:nvSpPr>
        <p:spPr bwMode="auto">
          <a:xfrm>
            <a:off x="177800" y="3098800"/>
            <a:ext cx="8801100" cy="0"/>
          </a:xfrm>
          <a:prstGeom prst="line">
            <a:avLst/>
          </a:prstGeom>
          <a:noFill/>
          <a:ln w="12700">
            <a:solidFill>
              <a:schemeClr val="tx1"/>
            </a:solidFill>
            <a:round/>
            <a:headEnd/>
            <a:tailEnd/>
          </a:ln>
        </p:spPr>
        <p:txBody>
          <a:bodyPr wrap="none" anchor="ctr"/>
          <a:lstStyle/>
          <a:p>
            <a:endParaRPr lang="en-US"/>
          </a:p>
        </p:txBody>
      </p:sp>
      <p:sp>
        <p:nvSpPr>
          <p:cNvPr id="48142" name="Rectangle 24"/>
          <p:cNvSpPr>
            <a:spLocks noChangeArrowheads="1"/>
          </p:cNvSpPr>
          <p:nvPr/>
        </p:nvSpPr>
        <p:spPr bwMode="auto">
          <a:xfrm>
            <a:off x="3757613" y="2759075"/>
            <a:ext cx="298160" cy="366767"/>
          </a:xfrm>
          <a:prstGeom prst="rect">
            <a:avLst/>
          </a:prstGeom>
          <a:noFill/>
          <a:ln w="12700">
            <a:noFill/>
            <a:miter lim="800000"/>
            <a:headEnd/>
            <a:tailEnd/>
          </a:ln>
        </p:spPr>
        <p:txBody>
          <a:bodyPr wrap="none" lIns="90488" tIns="44450" rIns="90488" bIns="44450">
            <a:spAutoFit/>
          </a:bodyPr>
          <a:lstStyle/>
          <a:p>
            <a:r>
              <a:rPr lang="en-US" sz="1800" dirty="0">
                <a:cs typeface="Times New Roman" panose="02020603050405020304" pitchFamily="18" charset="0"/>
              </a:rPr>
              <a:t>1</a:t>
            </a:r>
          </a:p>
        </p:txBody>
      </p:sp>
      <p:sp>
        <p:nvSpPr>
          <p:cNvPr id="48143" name="Rectangle 25"/>
          <p:cNvSpPr>
            <a:spLocks noChangeArrowheads="1"/>
          </p:cNvSpPr>
          <p:nvPr/>
        </p:nvSpPr>
        <p:spPr bwMode="auto">
          <a:xfrm>
            <a:off x="5205413" y="2757488"/>
            <a:ext cx="295275" cy="363537"/>
          </a:xfrm>
          <a:prstGeom prst="rect">
            <a:avLst/>
          </a:prstGeom>
          <a:noFill/>
          <a:ln w="12700">
            <a:noFill/>
            <a:miter lim="800000"/>
            <a:headEnd/>
            <a:tailEnd/>
          </a:ln>
        </p:spPr>
        <p:txBody>
          <a:bodyPr lIns="90488" tIns="44450" rIns="90488" bIns="44450">
            <a:spAutoFit/>
          </a:bodyPr>
          <a:lstStyle/>
          <a:p>
            <a:r>
              <a:rPr lang="en-US" sz="1800" dirty="0">
                <a:cs typeface="Times New Roman" panose="02020603050405020304" pitchFamily="18" charset="0"/>
              </a:rPr>
              <a:t>2</a:t>
            </a:r>
          </a:p>
        </p:txBody>
      </p:sp>
      <p:sp>
        <p:nvSpPr>
          <p:cNvPr id="48144"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8145" name="Line 28"/>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8146" name="Freeform 29"/>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8147" name="Freeform 30"/>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2" name="Group 36"/>
          <p:cNvGrpSpPr>
            <a:grpSpLocks/>
          </p:cNvGrpSpPr>
          <p:nvPr/>
        </p:nvGrpSpPr>
        <p:grpSpPr bwMode="auto">
          <a:xfrm>
            <a:off x="3886200" y="2347913"/>
            <a:ext cx="1460500" cy="238125"/>
            <a:chOff x="2448" y="1482"/>
            <a:chExt cx="920" cy="150"/>
          </a:xfrm>
        </p:grpSpPr>
        <p:sp>
          <p:nvSpPr>
            <p:cNvPr id="48167" name="Freeform 31"/>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8" name="Freeform 32"/>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9" name="Freeform 34"/>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70" name="Freeform 35"/>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 name="Group 37"/>
          <p:cNvGrpSpPr>
            <a:grpSpLocks/>
          </p:cNvGrpSpPr>
          <p:nvPr/>
        </p:nvGrpSpPr>
        <p:grpSpPr bwMode="auto">
          <a:xfrm flipV="1">
            <a:off x="3886200" y="1828800"/>
            <a:ext cx="1460500" cy="238125"/>
            <a:chOff x="2448" y="1482"/>
            <a:chExt cx="920" cy="150"/>
          </a:xfrm>
        </p:grpSpPr>
        <p:sp>
          <p:nvSpPr>
            <p:cNvPr id="48163" name="Freeform 3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4" name="Freeform 3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5" name="Freeform 4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6" name="Freeform 4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sp>
        <p:nvSpPr>
          <p:cNvPr id="48150" name="Oval 48"/>
          <p:cNvSpPr>
            <a:spLocks noChangeArrowheads="1"/>
          </p:cNvSpPr>
          <p:nvPr/>
        </p:nvSpPr>
        <p:spPr bwMode="auto">
          <a:xfrm>
            <a:off x="749300" y="2032000"/>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8151" name="Text Box 49"/>
          <p:cNvSpPr txBox="1">
            <a:spLocks noChangeArrowheads="1"/>
          </p:cNvSpPr>
          <p:nvPr/>
        </p:nvSpPr>
        <p:spPr bwMode="auto">
          <a:xfrm>
            <a:off x="682625" y="2289175"/>
            <a:ext cx="567784"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in</a:t>
            </a:r>
            <a:endParaRPr lang="en-US" sz="2400" dirty="0"/>
          </a:p>
        </p:txBody>
      </p:sp>
      <p:sp>
        <p:nvSpPr>
          <p:cNvPr id="48152" name="Oval 50"/>
          <p:cNvSpPr>
            <a:spLocks noChangeArrowheads="1"/>
          </p:cNvSpPr>
          <p:nvPr/>
        </p:nvSpPr>
        <p:spPr bwMode="auto">
          <a:xfrm>
            <a:off x="6642100" y="18669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sp>
        <p:nvSpPr>
          <p:cNvPr id="48153" name="Text Box 51"/>
          <p:cNvSpPr txBox="1">
            <a:spLocks noChangeArrowheads="1"/>
          </p:cNvSpPr>
          <p:nvPr/>
        </p:nvSpPr>
        <p:spPr bwMode="auto">
          <a:xfrm>
            <a:off x="6778625" y="2009775"/>
            <a:ext cx="670376"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out</a:t>
            </a:r>
            <a:endParaRPr lang="en-US" sz="2400" dirty="0"/>
          </a:p>
        </p:txBody>
      </p:sp>
      <p:sp>
        <p:nvSpPr>
          <p:cNvPr id="48154" name="Line 52"/>
          <p:cNvSpPr>
            <a:spLocks noChangeShapeType="1"/>
          </p:cNvSpPr>
          <p:nvPr/>
        </p:nvSpPr>
        <p:spPr bwMode="auto">
          <a:xfrm>
            <a:off x="1701800" y="2882900"/>
            <a:ext cx="1435100" cy="0"/>
          </a:xfrm>
          <a:prstGeom prst="line">
            <a:avLst/>
          </a:prstGeom>
          <a:noFill/>
          <a:ln w="12700">
            <a:solidFill>
              <a:schemeClr val="tx1"/>
            </a:solidFill>
            <a:round/>
            <a:headEnd type="none" w="sm" len="sm"/>
            <a:tailEnd type="triangle" w="lg" len="med"/>
          </a:ln>
        </p:spPr>
        <p:txBody>
          <a:bodyPr wrap="none" anchor="ctr"/>
          <a:lstStyle/>
          <a:p>
            <a:endParaRPr lang="en-US"/>
          </a:p>
        </p:txBody>
      </p:sp>
      <p:sp>
        <p:nvSpPr>
          <p:cNvPr id="48155" name="Text Box 53"/>
          <p:cNvSpPr txBox="1">
            <a:spLocks noChangeArrowheads="1"/>
          </p:cNvSpPr>
          <p:nvPr/>
        </p:nvSpPr>
        <p:spPr bwMode="auto">
          <a:xfrm>
            <a:off x="3209925" y="2619375"/>
            <a:ext cx="336550" cy="457200"/>
          </a:xfrm>
          <a:prstGeom prst="rect">
            <a:avLst/>
          </a:prstGeom>
          <a:noFill/>
          <a:ln w="12700">
            <a:noFill/>
            <a:miter lim="800000"/>
            <a:headEnd type="none" w="sm" len="sm"/>
            <a:tailEnd type="none" w="lg" len="med"/>
          </a:ln>
        </p:spPr>
        <p:txBody>
          <a:bodyPr wrap="none">
            <a:spAutoFit/>
          </a:bodyPr>
          <a:lstStyle/>
          <a:p>
            <a:r>
              <a:rPr lang="en-US" sz="2400"/>
              <a:t>x</a:t>
            </a:r>
          </a:p>
        </p:txBody>
      </p:sp>
      <p:sp>
        <p:nvSpPr>
          <p:cNvPr id="81976" name="Oval 56"/>
          <p:cNvSpPr>
            <a:spLocks noChangeArrowheads="1"/>
          </p:cNvSpPr>
          <p:nvPr/>
        </p:nvSpPr>
        <p:spPr bwMode="auto">
          <a:xfrm>
            <a:off x="3818759" y="4845270"/>
            <a:ext cx="610366" cy="584200"/>
          </a:xfrm>
          <a:prstGeom prst="ellipse">
            <a:avLst/>
          </a:prstGeom>
          <a:noFill/>
          <a:ln w="28575">
            <a:solidFill>
              <a:schemeClr val="folHlink"/>
            </a:solidFill>
            <a:round/>
            <a:headEnd type="none" w="sm" len="sm"/>
            <a:tailEnd type="none" w="lg" len="med"/>
          </a:ln>
        </p:spPr>
        <p:txBody>
          <a:bodyPr wrap="none" anchor="ctr"/>
          <a:lstStyle/>
          <a:p>
            <a:endParaRPr lang="en-US"/>
          </a:p>
        </p:txBody>
      </p:sp>
      <p:sp>
        <p:nvSpPr>
          <p:cNvPr id="48157" name="Line 59"/>
          <p:cNvSpPr>
            <a:spLocks noChangeShapeType="1"/>
          </p:cNvSpPr>
          <p:nvPr/>
        </p:nvSpPr>
        <p:spPr bwMode="auto">
          <a:xfrm>
            <a:off x="5245100" y="3619500"/>
            <a:ext cx="38989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8158" name="Line 60"/>
          <p:cNvSpPr>
            <a:spLocks noChangeShapeType="1"/>
          </p:cNvSpPr>
          <p:nvPr/>
        </p:nvSpPr>
        <p:spPr bwMode="auto">
          <a:xfrm>
            <a:off x="5257800" y="4152900"/>
            <a:ext cx="30607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1947" name="Line 27"/>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81946" name="Line 26"/>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81983" name="AutoShape 63"/>
          <p:cNvSpPr>
            <a:spLocks noChangeArrowheads="1"/>
          </p:cNvSpPr>
          <p:nvPr/>
        </p:nvSpPr>
        <p:spPr bwMode="auto">
          <a:xfrm>
            <a:off x="2381903" y="3546367"/>
            <a:ext cx="2208695" cy="674030"/>
          </a:xfrm>
          <a:prstGeom prst="cloudCallout">
            <a:avLst>
              <a:gd name="adj1" fmla="val 81718"/>
              <a:gd name="adj2" fmla="val 26963"/>
            </a:avLst>
          </a:prstGeom>
          <a:noFill/>
          <a:ln w="12700">
            <a:solidFill>
              <a:schemeClr val="tx1"/>
            </a:solidFill>
            <a:round/>
            <a:headEnd type="none" w="lg" len="med"/>
            <a:tailEnd type="none" w="lg" len="med"/>
          </a:ln>
        </p:spPr>
        <p:txBody>
          <a:bodyPr anchor="ctr"/>
          <a:lstStyle/>
          <a:p>
            <a:pPr algn="ctr"/>
            <a:endParaRPr lang="en-US"/>
          </a:p>
        </p:txBody>
      </p:sp>
      <p:pic>
        <p:nvPicPr>
          <p:cNvPr id="5" name="Picture 4">
            <a:extLst>
              <a:ext uri="{FF2B5EF4-FFF2-40B4-BE49-F238E27FC236}">
                <a16:creationId xmlns:a16="http://schemas.microsoft.com/office/drawing/2014/main" id="{2A660783-5D43-4408-A19F-1C64138DB0F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99759" y="3212634"/>
            <a:ext cx="4558657" cy="290978"/>
          </a:xfrm>
          <a:prstGeom prst="rect">
            <a:avLst/>
          </a:prstGeom>
        </p:spPr>
      </p:pic>
      <p:pic>
        <p:nvPicPr>
          <p:cNvPr id="10" name="Picture 9">
            <a:extLst>
              <a:ext uri="{FF2B5EF4-FFF2-40B4-BE49-F238E27FC236}">
                <a16:creationId xmlns:a16="http://schemas.microsoft.com/office/drawing/2014/main" id="{BB665C75-34B0-4160-990D-7F025CE36C02}"/>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59" y="3728884"/>
            <a:ext cx="3967655" cy="346229"/>
          </a:xfrm>
          <a:prstGeom prst="rect">
            <a:avLst/>
          </a:prstGeom>
        </p:spPr>
      </p:pic>
      <p:pic>
        <p:nvPicPr>
          <p:cNvPr id="12" name="Picture 11">
            <a:extLst>
              <a:ext uri="{FF2B5EF4-FFF2-40B4-BE49-F238E27FC236}">
                <a16:creationId xmlns:a16="http://schemas.microsoft.com/office/drawing/2014/main" id="{9EF8CEAE-0A3A-4786-A61B-12A14CDD7C91}"/>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99759" y="4343190"/>
            <a:ext cx="2442005" cy="377383"/>
          </a:xfrm>
          <a:prstGeom prst="rect">
            <a:avLst/>
          </a:prstGeom>
        </p:spPr>
      </p:pic>
      <p:pic>
        <p:nvPicPr>
          <p:cNvPr id="14" name="Picture 13">
            <a:extLst>
              <a:ext uri="{FF2B5EF4-FFF2-40B4-BE49-F238E27FC236}">
                <a16:creationId xmlns:a16="http://schemas.microsoft.com/office/drawing/2014/main" id="{CFD03DA0-4CC7-401D-9CCC-2BE6F182783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254602" y="4345913"/>
            <a:ext cx="2442005" cy="377074"/>
          </a:xfrm>
          <a:prstGeom prst="rect">
            <a:avLst/>
          </a:prstGeom>
        </p:spPr>
      </p:pic>
      <p:pic>
        <p:nvPicPr>
          <p:cNvPr id="16" name="Picture 15">
            <a:extLst>
              <a:ext uri="{FF2B5EF4-FFF2-40B4-BE49-F238E27FC236}">
                <a16:creationId xmlns:a16="http://schemas.microsoft.com/office/drawing/2014/main" id="{30C48D46-D112-46C4-830B-176057048C3C}"/>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4245" y="4938814"/>
            <a:ext cx="5832633" cy="346221"/>
          </a:xfrm>
          <a:prstGeom prst="rect">
            <a:avLst/>
          </a:prstGeom>
        </p:spPr>
      </p:pic>
      <p:pic>
        <p:nvPicPr>
          <p:cNvPr id="22" name="Picture 21">
            <a:extLst>
              <a:ext uri="{FF2B5EF4-FFF2-40B4-BE49-F238E27FC236}">
                <a16:creationId xmlns:a16="http://schemas.microsoft.com/office/drawing/2014/main" id="{A9D00E8F-17B4-4CCF-AF56-C4F7DDDBC5A6}"/>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622436" y="5624614"/>
            <a:ext cx="4330428" cy="933263"/>
          </a:xfrm>
          <a:prstGeom prst="rect">
            <a:avLst/>
          </a:prstGeom>
        </p:spPr>
      </p:pic>
    </p:spTree>
    <p:extLst>
      <p:ext uri="{BB962C8B-B14F-4D97-AF65-F5344CB8AC3E}">
        <p14:creationId xmlns:p14="http://schemas.microsoft.com/office/powerpoint/2010/main" val="4058817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19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9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19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4" grpId="0" autoUpdateAnimBg="0"/>
      <p:bldP spid="81975" grpId="0" autoUpdateAnimBg="0"/>
      <p:bldP spid="81976" grpId="0" animBg="1"/>
      <p:bldP spid="81947" grpId="0" animBg="1"/>
      <p:bldP spid="81946" grpId="0" animBg="1"/>
      <p:bldP spid="8198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A73BB0-0BA7-4F95-897A-1D57BE02F1A7}"/>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8600" y="4157236"/>
            <a:ext cx="4698835" cy="843729"/>
          </a:xfrm>
          <a:prstGeom prst="rect">
            <a:avLst/>
          </a:prstGeom>
        </p:spPr>
      </p:pic>
      <p:pic>
        <p:nvPicPr>
          <p:cNvPr id="22" name="Picture 21">
            <a:extLst>
              <a:ext uri="{FF2B5EF4-FFF2-40B4-BE49-F238E27FC236}">
                <a16:creationId xmlns:a16="http://schemas.microsoft.com/office/drawing/2014/main" id="{7032EE70-B010-4708-BD86-22A0605B1793}"/>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249650" y="2862788"/>
            <a:ext cx="4531803" cy="976662"/>
          </a:xfrm>
          <a:prstGeom prst="rect">
            <a:avLst/>
          </a:prstGeom>
        </p:spPr>
      </p:pic>
      <p:grpSp>
        <p:nvGrpSpPr>
          <p:cNvPr id="2" name="Group 52"/>
          <p:cNvGrpSpPr>
            <a:grpSpLocks/>
          </p:cNvGrpSpPr>
          <p:nvPr/>
        </p:nvGrpSpPr>
        <p:grpSpPr bwMode="auto">
          <a:xfrm>
            <a:off x="45466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685800" y="304800"/>
            <a:ext cx="4584700" cy="1143000"/>
          </a:xfrm>
          <a:solidFill>
            <a:schemeClr val="bg1"/>
          </a:solidFill>
        </p:spPr>
        <p:txBody>
          <a:bodyPr lIns="90488" tIns="44450" rIns="90488" bIns="44450" anchor="b"/>
          <a:lstStyle/>
          <a:p>
            <a:pPr>
              <a:defRPr/>
            </a:pPr>
            <a:r>
              <a:rPr lang="en-US"/>
              <a:t>Head Loss due to Sudden Expansion</a:t>
            </a:r>
          </a:p>
        </p:txBody>
      </p:sp>
      <p:sp>
        <p:nvSpPr>
          <p:cNvPr id="49165" name="Line 48"/>
          <p:cNvSpPr>
            <a:spLocks noChangeShapeType="1"/>
          </p:cNvSpPr>
          <p:nvPr/>
        </p:nvSpPr>
        <p:spPr bwMode="auto">
          <a:xfrm>
            <a:off x="469900" y="2451100"/>
            <a:ext cx="990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6" name="Line 49"/>
          <p:cNvSpPr>
            <a:spLocks noChangeShapeType="1"/>
          </p:cNvSpPr>
          <p:nvPr/>
        </p:nvSpPr>
        <p:spPr bwMode="auto">
          <a:xfrm>
            <a:off x="279400" y="3454400"/>
            <a:ext cx="16510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7" name="Line 50"/>
          <p:cNvSpPr>
            <a:spLocks noChangeShapeType="1"/>
          </p:cNvSpPr>
          <p:nvPr/>
        </p:nvSpPr>
        <p:spPr bwMode="auto">
          <a:xfrm>
            <a:off x="6667500" y="2374900"/>
            <a:ext cx="7493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2997" name="Oval 53"/>
          <p:cNvSpPr>
            <a:spLocks noChangeArrowheads="1"/>
          </p:cNvSpPr>
          <p:nvPr/>
        </p:nvSpPr>
        <p:spPr bwMode="auto">
          <a:xfrm>
            <a:off x="8407400" y="1698171"/>
            <a:ext cx="736600" cy="1023258"/>
          </a:xfrm>
          <a:prstGeom prst="ellipse">
            <a:avLst/>
          </a:prstGeom>
          <a:noFill/>
          <a:ln w="38100">
            <a:solidFill>
              <a:schemeClr val="folHlink"/>
            </a:solidFill>
            <a:round/>
            <a:headEnd type="none" w="lg" len="med"/>
            <a:tailEnd type="none" w="lg" len="med"/>
          </a:ln>
        </p:spPr>
        <p:txBody>
          <a:bodyPr wrap="square" anchor="ctr">
            <a:noAutofit/>
          </a:bodyPr>
          <a:lstStyle/>
          <a:p>
            <a:endParaRPr lang="en-US"/>
          </a:p>
        </p:txBody>
      </p:sp>
      <p:sp>
        <p:nvSpPr>
          <p:cNvPr id="82998" name="Freeform 54"/>
          <p:cNvSpPr>
            <a:spLocks/>
          </p:cNvSpPr>
          <p:nvPr/>
        </p:nvSpPr>
        <p:spPr bwMode="auto">
          <a:xfrm>
            <a:off x="6985072" y="2628900"/>
            <a:ext cx="1600127" cy="696913"/>
          </a:xfrm>
          <a:custGeom>
            <a:avLst/>
            <a:gdLst>
              <a:gd name="T0" fmla="*/ 2260600 w 1688"/>
              <a:gd name="T1" fmla="*/ 0 h 455"/>
              <a:gd name="T2" fmla="*/ 1499924 w 1688"/>
              <a:gd name="T3" fmla="*/ 600417 h 455"/>
              <a:gd name="T4" fmla="*/ 0 w 1688"/>
              <a:gd name="T5" fmla="*/ 575911 h 455"/>
              <a:gd name="T6" fmla="*/ 0 60000 65536"/>
              <a:gd name="T7" fmla="*/ 0 60000 65536"/>
              <a:gd name="T8" fmla="*/ 0 60000 65536"/>
              <a:gd name="T9" fmla="*/ 0 w 1688"/>
              <a:gd name="T10" fmla="*/ 0 h 455"/>
              <a:gd name="T11" fmla="*/ 1688 w 1688"/>
              <a:gd name="T12" fmla="*/ 455 h 455"/>
            </a:gdLst>
            <a:ahLst/>
            <a:cxnLst>
              <a:cxn ang="T6">
                <a:pos x="T0" y="T1"/>
              </a:cxn>
              <a:cxn ang="T7">
                <a:pos x="T2" y="T3"/>
              </a:cxn>
              <a:cxn ang="T8">
                <a:pos x="T4" y="T5"/>
              </a:cxn>
            </a:cxnLst>
            <a:rect l="T9" t="T10" r="T11" b="T12"/>
            <a:pathLst>
              <a:path w="1688" h="455">
                <a:moveTo>
                  <a:pt x="1688" y="0"/>
                </a:moveTo>
                <a:cubicBezTo>
                  <a:pt x="1544" y="164"/>
                  <a:pt x="1401" y="329"/>
                  <a:pt x="1120" y="392"/>
                </a:cubicBezTo>
                <a:cubicBezTo>
                  <a:pt x="839" y="455"/>
                  <a:pt x="419" y="415"/>
                  <a:pt x="0" y="376"/>
                </a:cubicBezTo>
              </a:path>
            </a:pathLst>
          </a:custGeom>
          <a:noFill/>
          <a:ln w="38100" cap="flat" cmpd="sng">
            <a:solidFill>
              <a:schemeClr val="folHlink"/>
            </a:solidFill>
            <a:prstDash val="solid"/>
            <a:round/>
            <a:headEnd type="none" w="lg" len="med"/>
            <a:tailEnd type="triangle" w="lg" len="med"/>
          </a:ln>
        </p:spPr>
        <p:txBody>
          <a:bodyPr wrap="square" anchor="ctr">
            <a:spAutoFit/>
          </a:bodyPr>
          <a:lstStyle/>
          <a:p>
            <a:endParaRPr lang="en-US"/>
          </a:p>
        </p:txBody>
      </p:sp>
      <p:sp>
        <p:nvSpPr>
          <p:cNvPr id="82999" name="Oval 55"/>
          <p:cNvSpPr>
            <a:spLocks noChangeArrowheads="1"/>
          </p:cNvSpPr>
          <p:nvPr/>
        </p:nvSpPr>
        <p:spPr bwMode="auto">
          <a:xfrm>
            <a:off x="4255806" y="2590800"/>
            <a:ext cx="2689673" cy="1358900"/>
          </a:xfrm>
          <a:prstGeom prst="ellips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83000" name="Line 56"/>
          <p:cNvSpPr>
            <a:spLocks noChangeShapeType="1"/>
          </p:cNvSpPr>
          <p:nvPr/>
        </p:nvSpPr>
        <p:spPr bwMode="auto">
          <a:xfrm flipH="1" flipV="1">
            <a:off x="3606800" y="2692400"/>
            <a:ext cx="190500" cy="254000"/>
          </a:xfrm>
          <a:prstGeom prst="line">
            <a:avLst/>
          </a:prstGeom>
          <a:noFill/>
          <a:ln w="38100">
            <a:solidFill>
              <a:schemeClr val="folHlink"/>
            </a:solidFill>
            <a:round/>
            <a:headEnd type="none" w="lg" len="med"/>
            <a:tailEnd type="triangle" w="lg" len="med"/>
          </a:ln>
        </p:spPr>
        <p:txBody>
          <a:bodyPr wrap="none" anchor="ctr">
            <a:spAutoFit/>
          </a:bodyPr>
          <a:lstStyle/>
          <a:p>
            <a:endParaRPr lang="en-US"/>
          </a:p>
        </p:txBody>
      </p:sp>
      <p:sp>
        <p:nvSpPr>
          <p:cNvPr id="83001" name="Text Box 57"/>
          <p:cNvSpPr txBox="1">
            <a:spLocks noChangeArrowheads="1"/>
          </p:cNvSpPr>
          <p:nvPr/>
        </p:nvSpPr>
        <p:spPr bwMode="auto">
          <a:xfrm>
            <a:off x="466725" y="6398568"/>
            <a:ext cx="6270499" cy="461665"/>
          </a:xfrm>
          <a:prstGeom prst="rect">
            <a:avLst/>
          </a:prstGeom>
          <a:noFill/>
          <a:ln w="12700">
            <a:noFill/>
            <a:miter lim="800000"/>
            <a:headEnd type="none" w="lg" len="med"/>
            <a:tailEnd type="none" w="lg" len="med"/>
          </a:ln>
        </p:spPr>
        <p:txBody>
          <a:bodyPr wrap="none" anchor="ctr">
            <a:spAutoFit/>
          </a:bodyPr>
          <a:lstStyle/>
          <a:p>
            <a:r>
              <a:rPr lang="en-US" sz="2400" dirty="0"/>
              <a:t>Discharge into a reservoir?__________________</a:t>
            </a:r>
          </a:p>
        </p:txBody>
      </p:sp>
      <p:sp>
        <p:nvSpPr>
          <p:cNvPr id="82987" name="Comment 43"/>
          <p:cNvSpPr>
            <a:spLocks noChangeArrowheads="1"/>
          </p:cNvSpPr>
          <p:nvPr/>
        </p:nvSpPr>
        <p:spPr bwMode="auto">
          <a:xfrm>
            <a:off x="412750" y="1958975"/>
            <a:ext cx="15621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Energy</a:t>
            </a:r>
          </a:p>
        </p:txBody>
      </p:sp>
      <p:sp>
        <p:nvSpPr>
          <p:cNvPr id="82988" name="Comment 44"/>
          <p:cNvSpPr>
            <a:spLocks noChangeArrowheads="1"/>
          </p:cNvSpPr>
          <p:nvPr/>
        </p:nvSpPr>
        <p:spPr bwMode="auto">
          <a:xfrm>
            <a:off x="228600" y="3013075"/>
            <a:ext cx="1930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Momentum</a:t>
            </a:r>
          </a:p>
        </p:txBody>
      </p:sp>
      <p:sp>
        <p:nvSpPr>
          <p:cNvPr id="82989" name="Comment 45"/>
          <p:cNvSpPr>
            <a:spLocks noChangeArrowheads="1"/>
          </p:cNvSpPr>
          <p:nvPr/>
        </p:nvSpPr>
        <p:spPr bwMode="auto">
          <a:xfrm>
            <a:off x="6591300" y="1958975"/>
            <a:ext cx="10033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Mass</a:t>
            </a:r>
          </a:p>
        </p:txBody>
      </p:sp>
      <p:sp>
        <p:nvSpPr>
          <p:cNvPr id="83002" name="Text Box 58"/>
          <p:cNvSpPr txBox="1">
            <a:spLocks noChangeArrowheads="1"/>
          </p:cNvSpPr>
          <p:nvPr/>
        </p:nvSpPr>
        <p:spPr bwMode="auto">
          <a:xfrm>
            <a:off x="4048125" y="6398568"/>
            <a:ext cx="2631682" cy="461665"/>
          </a:xfrm>
          <a:prstGeom prst="rect">
            <a:avLst/>
          </a:prstGeom>
          <a:noFill/>
          <a:ln w="12700">
            <a:noFill/>
            <a:miter lim="800000"/>
            <a:headEnd type="none" w="lg" len="med"/>
            <a:tailEnd type="none" w="lg" len="med"/>
          </a:ln>
        </p:spPr>
        <p:txBody>
          <a:bodyPr wrap="none" anchor="ctr">
            <a:spAutoFit/>
          </a:bodyPr>
          <a:lstStyle/>
          <a:p>
            <a:r>
              <a:rPr lang="en-US" sz="2400" dirty="0">
                <a:solidFill>
                  <a:schemeClr val="folHlink"/>
                </a:solidFill>
              </a:rPr>
              <a:t>Loss coefficient = 1</a:t>
            </a:r>
          </a:p>
        </p:txBody>
      </p:sp>
      <p:grpSp>
        <p:nvGrpSpPr>
          <p:cNvPr id="5" name="Group 65"/>
          <p:cNvGrpSpPr>
            <a:grpSpLocks/>
          </p:cNvGrpSpPr>
          <p:nvPr/>
        </p:nvGrpSpPr>
        <p:grpSpPr bwMode="auto">
          <a:xfrm>
            <a:off x="765177" y="4069837"/>
            <a:ext cx="1355728" cy="1058863"/>
            <a:chOff x="482" y="2631"/>
            <a:chExt cx="854" cy="667"/>
          </a:xfrm>
        </p:grpSpPr>
        <p:sp>
          <p:nvSpPr>
            <p:cNvPr id="49178" name="Text Box 62"/>
            <p:cNvSpPr txBox="1">
              <a:spLocks noChangeArrowheads="1"/>
            </p:cNvSpPr>
            <p:nvPr/>
          </p:nvSpPr>
          <p:spPr bwMode="auto">
            <a:xfrm>
              <a:off x="482" y="263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sp>
          <p:nvSpPr>
            <p:cNvPr id="49179" name="Text Box 63"/>
            <p:cNvSpPr txBox="1">
              <a:spLocks noChangeArrowheads="1"/>
            </p:cNvSpPr>
            <p:nvPr/>
          </p:nvSpPr>
          <p:spPr bwMode="auto">
            <a:xfrm>
              <a:off x="1108" y="2632"/>
              <a:ext cx="228" cy="327"/>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2</a:t>
              </a:r>
            </a:p>
          </p:txBody>
        </p:sp>
        <p:sp>
          <p:nvSpPr>
            <p:cNvPr id="49180" name="Text Box 64"/>
            <p:cNvSpPr txBox="1">
              <a:spLocks noChangeArrowheads="1"/>
            </p:cNvSpPr>
            <p:nvPr/>
          </p:nvSpPr>
          <p:spPr bwMode="auto">
            <a:xfrm>
              <a:off x="1046" y="297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grpSp>
      <p:cxnSp>
        <p:nvCxnSpPr>
          <p:cNvPr id="8" name="Straight Connector 7"/>
          <p:cNvCxnSpPr/>
          <p:nvPr/>
        </p:nvCxnSpPr>
        <p:spPr bwMode="auto">
          <a:xfrm>
            <a:off x="0" y="388461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6" name="Straight Connector 45"/>
          <p:cNvCxnSpPr/>
          <p:nvPr/>
        </p:nvCxnSpPr>
        <p:spPr bwMode="auto">
          <a:xfrm>
            <a:off x="26988" y="2721429"/>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7" name="Straight Connector 46"/>
          <p:cNvCxnSpPr/>
          <p:nvPr/>
        </p:nvCxnSpPr>
        <p:spPr bwMode="auto">
          <a:xfrm>
            <a:off x="-13526" y="514459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nvGrpSpPr>
          <p:cNvPr id="7" name="Group 6"/>
          <p:cNvGrpSpPr/>
          <p:nvPr/>
        </p:nvGrpSpPr>
        <p:grpSpPr>
          <a:xfrm>
            <a:off x="4546599" y="5087456"/>
            <a:ext cx="1571583" cy="497735"/>
            <a:chOff x="4546599" y="5087456"/>
            <a:chExt cx="1701800" cy="497735"/>
          </a:xfrm>
        </p:grpSpPr>
        <p:sp>
          <p:nvSpPr>
            <p:cNvPr id="6" name="Left Brace 5"/>
            <p:cNvSpPr/>
            <p:nvPr/>
          </p:nvSpPr>
          <p:spPr bwMode="auto">
            <a:xfrm rot="5400000">
              <a:off x="5238748" y="4575540"/>
              <a:ext cx="317502" cy="1701800"/>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4977191" y="5087456"/>
              <a:ext cx="420308" cy="369332"/>
            </a:xfrm>
            <a:prstGeom prst="rect">
              <a:avLst/>
            </a:prstGeom>
            <a:noFill/>
          </p:spPr>
          <p:txBody>
            <a:bodyPr wrap="none" rtlCol="0">
              <a:spAutoFit/>
            </a:bodyPr>
            <a:lstStyle/>
            <a:p>
              <a:r>
                <a:rPr lang="en-US" sz="1800" dirty="0" err="1"/>
                <a:t>K</a:t>
              </a:r>
              <a:r>
                <a:rPr lang="en-US" sz="1800" baseline="-25000" dirty="0" err="1"/>
                <a:t>e</a:t>
              </a:r>
              <a:endParaRPr lang="en-US" sz="1800" dirty="0"/>
            </a:p>
          </p:txBody>
        </p:sp>
      </p:grpSp>
      <p:grpSp>
        <p:nvGrpSpPr>
          <p:cNvPr id="11" name="Group 10"/>
          <p:cNvGrpSpPr/>
          <p:nvPr/>
        </p:nvGrpSpPr>
        <p:grpSpPr>
          <a:xfrm>
            <a:off x="7483471" y="5091889"/>
            <a:ext cx="1517654" cy="497735"/>
            <a:chOff x="7656347" y="5091889"/>
            <a:chExt cx="1344778" cy="497735"/>
          </a:xfrm>
        </p:grpSpPr>
        <p:sp>
          <p:nvSpPr>
            <p:cNvPr id="49" name="Left Brace 48"/>
            <p:cNvSpPr/>
            <p:nvPr/>
          </p:nvSpPr>
          <p:spPr bwMode="auto">
            <a:xfrm rot="5400000">
              <a:off x="8204553" y="4793053"/>
              <a:ext cx="321935" cy="1271208"/>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0" name="TextBox 49"/>
            <p:cNvSpPr txBox="1"/>
            <p:nvPr/>
          </p:nvSpPr>
          <p:spPr>
            <a:xfrm>
              <a:off x="7656347" y="5091889"/>
              <a:ext cx="497252" cy="369332"/>
            </a:xfrm>
            <a:prstGeom prst="rect">
              <a:avLst/>
            </a:prstGeom>
            <a:noFill/>
          </p:spPr>
          <p:txBody>
            <a:bodyPr wrap="none" rtlCol="0">
              <a:spAutoFit/>
            </a:bodyPr>
            <a:lstStyle/>
            <a:p>
              <a:r>
                <a:rPr lang="en-US" sz="1800" dirty="0" err="1"/>
                <a:t>K</a:t>
              </a:r>
              <a:r>
                <a:rPr lang="en-US" sz="1800" baseline="-25000" dirty="0" err="1"/>
                <a:t>e</a:t>
              </a:r>
              <a:r>
                <a:rPr lang="en-US" sz="1800" dirty="0"/>
                <a:t>’</a:t>
              </a:r>
            </a:p>
          </p:txBody>
        </p:sp>
      </p:grpSp>
      <p:pic>
        <p:nvPicPr>
          <p:cNvPr id="28" name="Picture 27">
            <a:extLst>
              <a:ext uri="{FF2B5EF4-FFF2-40B4-BE49-F238E27FC236}">
                <a16:creationId xmlns:a16="http://schemas.microsoft.com/office/drawing/2014/main" id="{A31FB84C-8B51-4F9C-BAAF-2D8D5A47E9C2}"/>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43397" y="5496132"/>
            <a:ext cx="2507967" cy="790412"/>
          </a:xfrm>
          <a:prstGeom prst="rect">
            <a:avLst/>
          </a:prstGeom>
        </p:spPr>
      </p:pic>
      <p:pic>
        <p:nvPicPr>
          <p:cNvPr id="13" name="Picture 12">
            <a:extLst>
              <a:ext uri="{FF2B5EF4-FFF2-40B4-BE49-F238E27FC236}">
                <a16:creationId xmlns:a16="http://schemas.microsoft.com/office/drawing/2014/main" id="{CF14B8C6-20C5-49B3-BE00-74C9087DFE83}"/>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882329" y="1867477"/>
            <a:ext cx="3906141" cy="749815"/>
          </a:xfrm>
          <a:prstGeom prst="rect">
            <a:avLst/>
          </a:prstGeom>
        </p:spPr>
      </p:pic>
      <p:pic>
        <p:nvPicPr>
          <p:cNvPr id="16" name="Picture 15">
            <a:extLst>
              <a:ext uri="{FF2B5EF4-FFF2-40B4-BE49-F238E27FC236}">
                <a16:creationId xmlns:a16="http://schemas.microsoft.com/office/drawing/2014/main" id="{EF7C65D2-1B35-4649-93F0-62BE219C23F9}"/>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502917" y="1871919"/>
            <a:ext cx="1600127" cy="668521"/>
          </a:xfrm>
          <a:prstGeom prst="rect">
            <a:avLst/>
          </a:prstGeom>
        </p:spPr>
      </p:pic>
      <p:pic>
        <p:nvPicPr>
          <p:cNvPr id="26" name="Picture 25">
            <a:extLst>
              <a:ext uri="{FF2B5EF4-FFF2-40B4-BE49-F238E27FC236}">
                <a16:creationId xmlns:a16="http://schemas.microsoft.com/office/drawing/2014/main" id="{D1C36BC5-2816-4EA7-BE34-F5AE302ED98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536358" y="4185417"/>
            <a:ext cx="3419828" cy="697960"/>
          </a:xfrm>
          <a:prstGeom prst="rect">
            <a:avLst/>
          </a:prstGeom>
        </p:spPr>
      </p:pic>
      <p:pic>
        <p:nvPicPr>
          <p:cNvPr id="30" name="Picture 29">
            <a:extLst>
              <a:ext uri="{FF2B5EF4-FFF2-40B4-BE49-F238E27FC236}">
                <a16:creationId xmlns:a16="http://schemas.microsoft.com/office/drawing/2014/main" id="{EC0E6FFA-19D7-4843-9134-ECEC2A24696E}"/>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316443" y="5492778"/>
            <a:ext cx="2790587" cy="756181"/>
          </a:xfrm>
          <a:prstGeom prst="rect">
            <a:avLst/>
          </a:prstGeom>
        </p:spPr>
      </p:pic>
      <p:pic>
        <p:nvPicPr>
          <p:cNvPr id="34" name="Picture 33">
            <a:extLst>
              <a:ext uri="{FF2B5EF4-FFF2-40B4-BE49-F238E27FC236}">
                <a16:creationId xmlns:a16="http://schemas.microsoft.com/office/drawing/2014/main" id="{53392EE3-60D8-4934-B6B1-1FE7CD5ED6C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436340" y="5539569"/>
            <a:ext cx="2552381" cy="664381"/>
          </a:xfrm>
          <a:prstGeom prst="rect">
            <a:avLst/>
          </a:prstGeom>
        </p:spPr>
      </p:pic>
      <p:pic>
        <p:nvPicPr>
          <p:cNvPr id="40" name="Picture 39">
            <a:extLst>
              <a:ext uri="{FF2B5EF4-FFF2-40B4-BE49-F238E27FC236}">
                <a16:creationId xmlns:a16="http://schemas.microsoft.com/office/drawing/2014/main" id="{4567FDBC-1092-41C0-9F9A-D135D3A0DAAC}"/>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0115576" y="1867477"/>
            <a:ext cx="3258734" cy="2298700"/>
          </a:xfrm>
          <a:prstGeom prst="rect">
            <a:avLst/>
          </a:prstGeom>
        </p:spPr>
      </p:pic>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9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9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9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9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29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29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30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83001">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830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97" grpId="0" animBg="1"/>
      <p:bldP spid="82998" grpId="0" animBg="1"/>
      <p:bldP spid="82999" grpId="0" animBg="1"/>
      <p:bldP spid="83000" grpId="0" animBg="1"/>
      <p:bldP spid="83001" grpId="0" build="p" autoUpdateAnimBg="0"/>
      <p:bldP spid="82987" grpId="0" autoUpdateAnimBg="0"/>
      <p:bldP spid="82988" grpId="0" autoUpdateAnimBg="0"/>
      <p:bldP spid="82989" grpId="0" autoUpdateAnimBg="0"/>
      <p:bldP spid="83002"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0097" name="Equation" r:id="rId11" imgW="431640" imgH="419040" progId="Equation.DSMT4">
                  <p:embed/>
                </p:oleObj>
              </mc:Choice>
              <mc:Fallback>
                <p:oleObj name="Equation" r:id="rId11" imgW="431640" imgH="419040" progId="Equation.DSMT4">
                  <p:embed/>
                  <p:pic>
                    <p:nvPicPr>
                      <p:cNvPr id="0" name="Picture 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0098" name="Equation" r:id="rId13" imgW="469800" imgH="419040" progId="Equation.DSMT4">
                  <p:embed/>
                </p:oleObj>
              </mc:Choice>
              <mc:Fallback>
                <p:oleObj name="Equation" r:id="rId13" imgW="469800" imgH="419040" progId="Equation.DSMT4">
                  <p:embed/>
                  <p:pic>
                    <p:nvPicPr>
                      <p:cNvPr id="0" name="Picture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0099" name="Equation" r:id="rId15" imgW="368280" imgH="419040" progId="Equation.DSMT4">
                  <p:embed/>
                </p:oleObj>
              </mc:Choice>
              <mc:Fallback>
                <p:oleObj name="Equation" r:id="rId15" imgW="368280" imgH="419040" progId="Equation.DSMT4">
                  <p:embed/>
                  <p:pic>
                    <p:nvPicPr>
                      <p:cNvPr id="0" name="Picture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0100" name="Equation" r:id="rId17" imgW="431640" imgH="419040" progId="Equation.DSMT4">
                  <p:embed/>
                </p:oleObj>
              </mc:Choice>
              <mc:Fallback>
                <p:oleObj name="Equation" r:id="rId17" imgW="431640" imgH="419040" progId="Equation.DSMT4">
                  <p:embed/>
                  <p:pic>
                    <p:nvPicPr>
                      <p:cNvPr id="0" name="Object 7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01CF2E9-B9B3-4E97-8DA6-9A75A93AB05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B5EE6C2-9241-4BB9-A9F4-99FE96C75B0B}"/>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79" name="TextBox 78">
            <a:extLst>
              <a:ext uri="{FF2B5EF4-FFF2-40B4-BE49-F238E27FC236}">
                <a16:creationId xmlns:a16="http://schemas.microsoft.com/office/drawing/2014/main" id="{1988ABB6-F394-40C0-BC28-E2FCDA8F819A}"/>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49" name="TextBox 48">
            <a:extLst>
              <a:ext uri="{FF2B5EF4-FFF2-40B4-BE49-F238E27FC236}">
                <a16:creationId xmlns:a16="http://schemas.microsoft.com/office/drawing/2014/main" id="{2CB7D48D-D912-4FD3-A70B-5CDB7A0F306D}"/>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dirty="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376179" y="1532397"/>
            <a:ext cx="4052944" cy="2246769"/>
          </a:xfrm>
          <a:prstGeom prst="rect">
            <a:avLst/>
          </a:prstGeom>
          <a:noFill/>
          <a:ln w="12700">
            <a:noFill/>
            <a:miter lim="800000"/>
            <a:headEnd type="none" w="lg" len="med"/>
            <a:tailEnd type="none" w="lg" len="med"/>
          </a:ln>
          <a:effectLst/>
        </p:spPr>
        <p:txBody>
          <a:bodyPr wrap="square">
            <a:spAutoFit/>
          </a:bodyPr>
          <a:lstStyle/>
          <a:p>
            <a:r>
              <a:rPr lang="en-US" dirty="0">
                <a:latin typeface="+mn-lt"/>
              </a:rPr>
              <a:t>Our goal: To determine the height (h) of chlorine in the tank and its flow rate out of the tank (Q) as a function of time (t)</a:t>
            </a:r>
          </a:p>
        </p:txBody>
      </p:sp>
      <p:sp>
        <p:nvSpPr>
          <p:cNvPr id="82" name="Line 4">
            <a:extLst>
              <a:ext uri="{FF2B5EF4-FFF2-40B4-BE49-F238E27FC236}">
                <a16:creationId xmlns:a16="http://schemas.microsoft.com/office/drawing/2014/main" id="{BCD73946-FDFF-4788-A40C-0EEA59474A44}"/>
              </a:ext>
            </a:extLst>
          </p:cNvPr>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3" name="Line 5">
            <a:extLst>
              <a:ext uri="{FF2B5EF4-FFF2-40B4-BE49-F238E27FC236}">
                <a16:creationId xmlns:a16="http://schemas.microsoft.com/office/drawing/2014/main" id="{E7863379-CE17-4D2B-898A-EE196D948A05}"/>
              </a:ext>
            </a:extLst>
          </p:cNvPr>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5" name="Line 6">
            <a:extLst>
              <a:ext uri="{FF2B5EF4-FFF2-40B4-BE49-F238E27FC236}">
                <a16:creationId xmlns:a16="http://schemas.microsoft.com/office/drawing/2014/main" id="{6B1F2011-B011-4B44-ACEB-2CE9C5A8BFE6}"/>
              </a:ext>
            </a:extLst>
          </p:cNvPr>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86" name="Text Box 7">
            <a:extLst>
              <a:ext uri="{FF2B5EF4-FFF2-40B4-BE49-F238E27FC236}">
                <a16:creationId xmlns:a16="http://schemas.microsoft.com/office/drawing/2014/main" id="{3A62C021-6819-432A-A827-03FD0528BBCC}"/>
              </a:ext>
            </a:extLst>
          </p:cNvPr>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grpSp>
        <p:nvGrpSpPr>
          <p:cNvPr id="87" name="Group 136">
            <a:extLst>
              <a:ext uri="{FF2B5EF4-FFF2-40B4-BE49-F238E27FC236}">
                <a16:creationId xmlns:a16="http://schemas.microsoft.com/office/drawing/2014/main" id="{067046D6-51CB-479C-A5D5-F2749A18511A}"/>
              </a:ext>
            </a:extLst>
          </p:cNvPr>
          <p:cNvGrpSpPr>
            <a:grpSpLocks/>
          </p:cNvGrpSpPr>
          <p:nvPr/>
        </p:nvGrpSpPr>
        <p:grpSpPr bwMode="auto">
          <a:xfrm>
            <a:off x="5507038" y="1787525"/>
            <a:ext cx="3543300" cy="3176588"/>
            <a:chOff x="2108" y="1280"/>
            <a:chExt cx="3236" cy="2900"/>
          </a:xfrm>
        </p:grpSpPr>
        <p:sp>
          <p:nvSpPr>
            <p:cNvPr id="88" name="Rectangle 137" descr="Granite">
              <a:extLst>
                <a:ext uri="{FF2B5EF4-FFF2-40B4-BE49-F238E27FC236}">
                  <a16:creationId xmlns:a16="http://schemas.microsoft.com/office/drawing/2014/main" id="{3B157E1A-3060-406F-83EF-34EE0C256E54}"/>
                </a:ext>
              </a:extLst>
            </p:cNvPr>
            <p:cNvSpPr>
              <a:spLocks noChangeArrowheads="1"/>
            </p:cNvSpPr>
            <p:nvPr/>
          </p:nvSpPr>
          <p:spPr bwMode="auto">
            <a:xfrm>
              <a:off x="4624"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89" name="Rectangle 138" descr="Granite">
              <a:extLst>
                <a:ext uri="{FF2B5EF4-FFF2-40B4-BE49-F238E27FC236}">
                  <a16:creationId xmlns:a16="http://schemas.microsoft.com/office/drawing/2014/main" id="{8A4F3E5A-4F30-4BE3-B9BA-64F74F446169}"/>
                </a:ext>
              </a:extLst>
            </p:cNvPr>
            <p:cNvSpPr>
              <a:spLocks noChangeArrowheads="1"/>
            </p:cNvSpPr>
            <p:nvPr/>
          </p:nvSpPr>
          <p:spPr bwMode="auto">
            <a:xfrm>
              <a:off x="3398"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90" name="Freeform 139" descr="Granite">
              <a:extLst>
                <a:ext uri="{FF2B5EF4-FFF2-40B4-BE49-F238E27FC236}">
                  <a16:creationId xmlns:a16="http://schemas.microsoft.com/office/drawing/2014/main" id="{E5EA4E15-DFD8-412C-BED0-2A3639FD10D2}"/>
                </a:ext>
              </a:extLst>
            </p:cNvPr>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1" name="Line 140">
              <a:extLst>
                <a:ext uri="{FF2B5EF4-FFF2-40B4-BE49-F238E27FC236}">
                  <a16:creationId xmlns:a16="http://schemas.microsoft.com/office/drawing/2014/main" id="{E0E6CBE9-0DFC-443D-8689-0D10B1A4176F}"/>
                </a:ext>
              </a:extLst>
            </p:cNvPr>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Freeform 141">
              <a:extLst>
                <a:ext uri="{FF2B5EF4-FFF2-40B4-BE49-F238E27FC236}">
                  <a16:creationId xmlns:a16="http://schemas.microsoft.com/office/drawing/2014/main" id="{005309B2-9424-4D20-A4B7-9902AF60765B}"/>
                </a:ext>
              </a:extLst>
            </p:cNvPr>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3" name="Freeform 142">
              <a:extLst>
                <a:ext uri="{FF2B5EF4-FFF2-40B4-BE49-F238E27FC236}">
                  <a16:creationId xmlns:a16="http://schemas.microsoft.com/office/drawing/2014/main" id="{A7AFD1BF-CBF5-4CF7-8E71-67AB2B1638A7}"/>
                </a:ext>
              </a:extLst>
            </p:cNvPr>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94" name="Rectangle 143" descr="Granite">
              <a:extLst>
                <a:ext uri="{FF2B5EF4-FFF2-40B4-BE49-F238E27FC236}">
                  <a16:creationId xmlns:a16="http://schemas.microsoft.com/office/drawing/2014/main" id="{F5810531-1103-4716-8284-04FA9E76148F}"/>
                </a:ext>
              </a:extLst>
            </p:cNvPr>
            <p:cNvSpPr>
              <a:spLocks noChangeArrowheads="1"/>
            </p:cNvSpPr>
            <p:nvPr/>
          </p:nvSpPr>
          <p:spPr bwMode="auto">
            <a:xfrm>
              <a:off x="4664" y="3333"/>
              <a:ext cx="256" cy="728"/>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95" name="Group 144">
              <a:extLst>
                <a:ext uri="{FF2B5EF4-FFF2-40B4-BE49-F238E27FC236}">
                  <a16:creationId xmlns:a16="http://schemas.microsoft.com/office/drawing/2014/main" id="{1FC12670-8DB2-4AEE-96C6-F15ED4D53EF4}"/>
                </a:ext>
              </a:extLst>
            </p:cNvPr>
            <p:cNvGrpSpPr>
              <a:grpSpLocks/>
            </p:cNvGrpSpPr>
            <p:nvPr/>
          </p:nvGrpSpPr>
          <p:grpSpPr bwMode="auto">
            <a:xfrm>
              <a:off x="2496" y="3620"/>
              <a:ext cx="2848" cy="560"/>
              <a:chOff x="1920" y="3764"/>
              <a:chExt cx="2848" cy="560"/>
            </a:xfrm>
          </p:grpSpPr>
          <p:sp>
            <p:nvSpPr>
              <p:cNvPr id="135" name="Line 145">
                <a:extLst>
                  <a:ext uri="{FF2B5EF4-FFF2-40B4-BE49-F238E27FC236}">
                    <a16:creationId xmlns:a16="http://schemas.microsoft.com/office/drawing/2014/main" id="{6684A419-F7CC-48CC-9125-2C746C871DB1}"/>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146">
                <a:extLst>
                  <a:ext uri="{FF2B5EF4-FFF2-40B4-BE49-F238E27FC236}">
                    <a16:creationId xmlns:a16="http://schemas.microsoft.com/office/drawing/2014/main" id="{8938DAE2-2DFD-4831-AD21-DECEEC7F9CAE}"/>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37" name="Group 147">
                <a:extLst>
                  <a:ext uri="{FF2B5EF4-FFF2-40B4-BE49-F238E27FC236}">
                    <a16:creationId xmlns:a16="http://schemas.microsoft.com/office/drawing/2014/main" id="{8728AF4D-DE59-40EC-B2EE-EC6262216429}"/>
                  </a:ext>
                </a:extLst>
              </p:cNvPr>
              <p:cNvGrpSpPr>
                <a:grpSpLocks/>
              </p:cNvGrpSpPr>
              <p:nvPr/>
            </p:nvGrpSpPr>
            <p:grpSpPr bwMode="auto">
              <a:xfrm>
                <a:off x="4380" y="3764"/>
                <a:ext cx="388" cy="388"/>
                <a:chOff x="4380" y="3764"/>
                <a:chExt cx="388" cy="388"/>
              </a:xfrm>
            </p:grpSpPr>
            <p:sp>
              <p:nvSpPr>
                <p:cNvPr id="140" name="Arc 148">
                  <a:extLst>
                    <a:ext uri="{FF2B5EF4-FFF2-40B4-BE49-F238E27FC236}">
                      <a16:creationId xmlns:a16="http://schemas.microsoft.com/office/drawing/2014/main" id="{18731317-85E9-49AB-86F7-8697784278E0}"/>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41" name="Arc 149">
                  <a:extLst>
                    <a:ext uri="{FF2B5EF4-FFF2-40B4-BE49-F238E27FC236}">
                      <a16:creationId xmlns:a16="http://schemas.microsoft.com/office/drawing/2014/main" id="{C84969B3-67A7-4F5B-B094-D7C5F0E4CAA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38" name="Line 150">
                <a:extLst>
                  <a:ext uri="{FF2B5EF4-FFF2-40B4-BE49-F238E27FC236}">
                    <a16:creationId xmlns:a16="http://schemas.microsoft.com/office/drawing/2014/main" id="{AC3D5C04-3D29-4B32-86E0-16902D8631B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151">
                <a:extLst>
                  <a:ext uri="{FF2B5EF4-FFF2-40B4-BE49-F238E27FC236}">
                    <a16:creationId xmlns:a16="http://schemas.microsoft.com/office/drawing/2014/main" id="{08D0B143-6D8D-4635-AB45-E54D67612571}"/>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52">
              <a:extLst>
                <a:ext uri="{FF2B5EF4-FFF2-40B4-BE49-F238E27FC236}">
                  <a16:creationId xmlns:a16="http://schemas.microsoft.com/office/drawing/2014/main" id="{3DD2E635-0C24-48BD-B4DA-7DE3FA70B355}"/>
                </a:ext>
              </a:extLst>
            </p:cNvPr>
            <p:cNvGrpSpPr>
              <a:grpSpLocks/>
            </p:cNvGrpSpPr>
            <p:nvPr/>
          </p:nvGrpSpPr>
          <p:grpSpPr bwMode="auto">
            <a:xfrm flipH="1">
              <a:off x="2108" y="3464"/>
              <a:ext cx="124" cy="124"/>
              <a:chOff x="4380" y="3764"/>
              <a:chExt cx="388" cy="388"/>
            </a:xfrm>
          </p:grpSpPr>
          <p:sp>
            <p:nvSpPr>
              <p:cNvPr id="133" name="Arc 153">
                <a:extLst>
                  <a:ext uri="{FF2B5EF4-FFF2-40B4-BE49-F238E27FC236}">
                    <a16:creationId xmlns:a16="http://schemas.microsoft.com/office/drawing/2014/main" id="{D1CCB735-4725-4BBB-B100-017EBC13E25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4" name="Arc 154">
                <a:extLst>
                  <a:ext uri="{FF2B5EF4-FFF2-40B4-BE49-F238E27FC236}">
                    <a16:creationId xmlns:a16="http://schemas.microsoft.com/office/drawing/2014/main" id="{76E2EF47-EFCB-4D4C-AFA7-EC147B5CD7D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97" name="Oval 155">
              <a:extLst>
                <a:ext uri="{FF2B5EF4-FFF2-40B4-BE49-F238E27FC236}">
                  <a16:creationId xmlns:a16="http://schemas.microsoft.com/office/drawing/2014/main" id="{3D636110-D8A0-40DE-8D97-2C367ABA65DF}"/>
                </a:ext>
              </a:extLst>
            </p:cNvPr>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8" name="Oval 156">
              <a:extLst>
                <a:ext uri="{FF2B5EF4-FFF2-40B4-BE49-F238E27FC236}">
                  <a16:creationId xmlns:a16="http://schemas.microsoft.com/office/drawing/2014/main" id="{DA04B09B-D50A-4C04-A0D2-E192B539BDF1}"/>
                </a:ext>
              </a:extLst>
            </p:cNvPr>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9" name="Oval 157">
              <a:extLst>
                <a:ext uri="{FF2B5EF4-FFF2-40B4-BE49-F238E27FC236}">
                  <a16:creationId xmlns:a16="http://schemas.microsoft.com/office/drawing/2014/main" id="{03963419-DE57-4D38-9FB8-2862C24A2B5F}"/>
                </a:ext>
              </a:extLst>
            </p:cNvPr>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0" name="Oval 158">
              <a:extLst>
                <a:ext uri="{FF2B5EF4-FFF2-40B4-BE49-F238E27FC236}">
                  <a16:creationId xmlns:a16="http://schemas.microsoft.com/office/drawing/2014/main" id="{AA915E8D-B826-48B4-BC8F-B6FE60B4D13E}"/>
                </a:ext>
              </a:extLst>
            </p:cNvPr>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1" name="Group 159">
              <a:extLst>
                <a:ext uri="{FF2B5EF4-FFF2-40B4-BE49-F238E27FC236}">
                  <a16:creationId xmlns:a16="http://schemas.microsoft.com/office/drawing/2014/main" id="{78AE1C6A-06BD-4E93-BD6E-660775F9DF85}"/>
                </a:ext>
              </a:extLst>
            </p:cNvPr>
            <p:cNvGrpSpPr>
              <a:grpSpLocks/>
            </p:cNvGrpSpPr>
            <p:nvPr/>
          </p:nvGrpSpPr>
          <p:grpSpPr bwMode="auto">
            <a:xfrm>
              <a:off x="2244" y="3394"/>
              <a:ext cx="140" cy="122"/>
              <a:chOff x="1668" y="3538"/>
              <a:chExt cx="140" cy="122"/>
            </a:xfrm>
          </p:grpSpPr>
          <p:sp>
            <p:nvSpPr>
              <p:cNvPr id="129" name="AutoShape 160">
                <a:extLst>
                  <a:ext uri="{FF2B5EF4-FFF2-40B4-BE49-F238E27FC236}">
                    <a16:creationId xmlns:a16="http://schemas.microsoft.com/office/drawing/2014/main" id="{57E3D24B-81AB-477A-BB61-8A13A69CD7E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30" name="Line 161">
                <a:extLst>
                  <a:ext uri="{FF2B5EF4-FFF2-40B4-BE49-F238E27FC236}">
                    <a16:creationId xmlns:a16="http://schemas.microsoft.com/office/drawing/2014/main" id="{E8BAF325-AA9A-4C2F-B2B1-FB78F0C5C43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2">
                <a:extLst>
                  <a:ext uri="{FF2B5EF4-FFF2-40B4-BE49-F238E27FC236}">
                    <a16:creationId xmlns:a16="http://schemas.microsoft.com/office/drawing/2014/main" id="{547C6DC3-BAC4-4329-9E6A-5BFBEA931B6D}"/>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163">
                <a:extLst>
                  <a:ext uri="{FF2B5EF4-FFF2-40B4-BE49-F238E27FC236}">
                    <a16:creationId xmlns:a16="http://schemas.microsoft.com/office/drawing/2014/main" id="{34F70801-7993-4BF6-91FA-EF9087979394}"/>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2" name="Arc 164">
              <a:extLst>
                <a:ext uri="{FF2B5EF4-FFF2-40B4-BE49-F238E27FC236}">
                  <a16:creationId xmlns:a16="http://schemas.microsoft.com/office/drawing/2014/main" id="{8766BE7A-EDF0-4623-897B-ED162C627621}"/>
                </a:ext>
              </a:extLst>
            </p:cNvPr>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3" name="Arc 165">
              <a:extLst>
                <a:ext uri="{FF2B5EF4-FFF2-40B4-BE49-F238E27FC236}">
                  <a16:creationId xmlns:a16="http://schemas.microsoft.com/office/drawing/2014/main" id="{D787CBEA-B096-4E35-9547-BD5F30455B59}"/>
                </a:ext>
              </a:extLst>
            </p:cNvPr>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4" name="Arc 166">
              <a:extLst>
                <a:ext uri="{FF2B5EF4-FFF2-40B4-BE49-F238E27FC236}">
                  <a16:creationId xmlns:a16="http://schemas.microsoft.com/office/drawing/2014/main" id="{4C58A22A-0B10-46E7-884A-3CFDE05BB841}"/>
                </a:ext>
              </a:extLst>
            </p:cNvPr>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 name="Arc 167">
              <a:extLst>
                <a:ext uri="{FF2B5EF4-FFF2-40B4-BE49-F238E27FC236}">
                  <a16:creationId xmlns:a16="http://schemas.microsoft.com/office/drawing/2014/main" id="{92AC8757-8675-4800-A223-A2206ACD460F}"/>
                </a:ext>
              </a:extLst>
            </p:cNvPr>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8">
              <a:extLst>
                <a:ext uri="{FF2B5EF4-FFF2-40B4-BE49-F238E27FC236}">
                  <a16:creationId xmlns:a16="http://schemas.microsoft.com/office/drawing/2014/main" id="{97EB2942-69A9-4195-B5B0-B3E51AFBB3F5}"/>
                </a:ext>
              </a:extLst>
            </p:cNvPr>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Freeform 169" descr="Granite">
              <a:extLst>
                <a:ext uri="{FF2B5EF4-FFF2-40B4-BE49-F238E27FC236}">
                  <a16:creationId xmlns:a16="http://schemas.microsoft.com/office/drawing/2014/main" id="{9319BF2C-4BA1-4701-A1FF-2831A2723140}"/>
                </a:ext>
              </a:extLst>
            </p:cNvPr>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8" name="Freeform 170" descr="Granite">
              <a:extLst>
                <a:ext uri="{FF2B5EF4-FFF2-40B4-BE49-F238E27FC236}">
                  <a16:creationId xmlns:a16="http://schemas.microsoft.com/office/drawing/2014/main" id="{01153CFF-3DA6-4FCE-ABB8-A859B4409935}"/>
                </a:ext>
              </a:extLst>
            </p:cNvPr>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9" name="Group 171">
              <a:extLst>
                <a:ext uri="{FF2B5EF4-FFF2-40B4-BE49-F238E27FC236}">
                  <a16:creationId xmlns:a16="http://schemas.microsoft.com/office/drawing/2014/main" id="{A01B5F6D-C778-46F0-AF7D-3B448ADE6CF3}"/>
                </a:ext>
              </a:extLst>
            </p:cNvPr>
            <p:cNvGrpSpPr>
              <a:grpSpLocks/>
            </p:cNvGrpSpPr>
            <p:nvPr/>
          </p:nvGrpSpPr>
          <p:grpSpPr bwMode="auto">
            <a:xfrm>
              <a:off x="3480" y="1280"/>
              <a:ext cx="1240" cy="241"/>
              <a:chOff x="932" y="2975"/>
              <a:chExt cx="1312" cy="241"/>
            </a:xfrm>
          </p:grpSpPr>
          <p:sp>
            <p:nvSpPr>
              <p:cNvPr id="127" name="AutoShape 172">
                <a:extLst>
                  <a:ext uri="{FF2B5EF4-FFF2-40B4-BE49-F238E27FC236}">
                    <a16:creationId xmlns:a16="http://schemas.microsoft.com/office/drawing/2014/main" id="{4429D146-79AE-4422-91EF-9A581466BB44}"/>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8" name="Freeform 173" descr="Granite">
                <a:extLst>
                  <a:ext uri="{FF2B5EF4-FFF2-40B4-BE49-F238E27FC236}">
                    <a16:creationId xmlns:a16="http://schemas.microsoft.com/office/drawing/2014/main" id="{5C0871AE-E744-4D95-8C35-DF37C2EE386B}"/>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10" name="AutoShape 174">
              <a:extLst>
                <a:ext uri="{FF2B5EF4-FFF2-40B4-BE49-F238E27FC236}">
                  <a16:creationId xmlns:a16="http://schemas.microsoft.com/office/drawing/2014/main" id="{9B7EE1BE-C78E-4DE8-8AB4-80233B55C9B1}"/>
                </a:ext>
              </a:extLst>
            </p:cNvPr>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11" name="Line 175">
              <a:extLst>
                <a:ext uri="{FF2B5EF4-FFF2-40B4-BE49-F238E27FC236}">
                  <a16:creationId xmlns:a16="http://schemas.microsoft.com/office/drawing/2014/main" id="{DC58CC2A-D9C9-4647-BA24-5F463A68B97E}"/>
                </a:ext>
              </a:extLst>
            </p:cNvPr>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2" name="Line 176">
              <a:extLst>
                <a:ext uri="{FF2B5EF4-FFF2-40B4-BE49-F238E27FC236}">
                  <a16:creationId xmlns:a16="http://schemas.microsoft.com/office/drawing/2014/main" id="{4013A998-810E-47BC-8D04-FC76CF940D4B}"/>
                </a:ext>
              </a:extLst>
            </p:cNvPr>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3" name="Line 177">
              <a:extLst>
                <a:ext uri="{FF2B5EF4-FFF2-40B4-BE49-F238E27FC236}">
                  <a16:creationId xmlns:a16="http://schemas.microsoft.com/office/drawing/2014/main" id="{319EC11C-E48F-4241-9553-CD9047432CB7}"/>
                </a:ext>
              </a:extLst>
            </p:cNvPr>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14" name="Group 178">
              <a:extLst>
                <a:ext uri="{FF2B5EF4-FFF2-40B4-BE49-F238E27FC236}">
                  <a16:creationId xmlns:a16="http://schemas.microsoft.com/office/drawing/2014/main" id="{7A13A292-2DCB-4D93-BF44-4E9728AA9973}"/>
                </a:ext>
              </a:extLst>
            </p:cNvPr>
            <p:cNvGrpSpPr>
              <a:grpSpLocks/>
            </p:cNvGrpSpPr>
            <p:nvPr/>
          </p:nvGrpSpPr>
          <p:grpSpPr bwMode="auto">
            <a:xfrm>
              <a:off x="5112" y="1924"/>
              <a:ext cx="74" cy="1137"/>
              <a:chOff x="4310" y="2095"/>
              <a:chExt cx="74" cy="1137"/>
            </a:xfrm>
          </p:grpSpPr>
          <p:sp>
            <p:nvSpPr>
              <p:cNvPr id="125" name="Line 179">
                <a:extLst>
                  <a:ext uri="{FF2B5EF4-FFF2-40B4-BE49-F238E27FC236}">
                    <a16:creationId xmlns:a16="http://schemas.microsoft.com/office/drawing/2014/main" id="{05C441DC-FD20-47B5-848F-A9D49C47AE2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180">
                <a:extLst>
                  <a:ext uri="{FF2B5EF4-FFF2-40B4-BE49-F238E27FC236}">
                    <a16:creationId xmlns:a16="http://schemas.microsoft.com/office/drawing/2014/main" id="{A9C74E38-3833-4AF7-99E9-D4917FAEAD8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5" name="Group 181">
              <a:extLst>
                <a:ext uri="{FF2B5EF4-FFF2-40B4-BE49-F238E27FC236}">
                  <a16:creationId xmlns:a16="http://schemas.microsoft.com/office/drawing/2014/main" id="{1154B1B4-68DE-455B-8A84-17101E238528}"/>
                </a:ext>
              </a:extLst>
            </p:cNvPr>
            <p:cNvGrpSpPr>
              <a:grpSpLocks/>
            </p:cNvGrpSpPr>
            <p:nvPr/>
          </p:nvGrpSpPr>
          <p:grpSpPr bwMode="auto">
            <a:xfrm rot="5400000" flipH="1">
              <a:off x="5006" y="1767"/>
              <a:ext cx="179" cy="179"/>
              <a:chOff x="4380" y="3764"/>
              <a:chExt cx="388" cy="388"/>
            </a:xfrm>
          </p:grpSpPr>
          <p:sp>
            <p:nvSpPr>
              <p:cNvPr id="123" name="Arc 182">
                <a:extLst>
                  <a:ext uri="{FF2B5EF4-FFF2-40B4-BE49-F238E27FC236}">
                    <a16:creationId xmlns:a16="http://schemas.microsoft.com/office/drawing/2014/main" id="{33E7706D-13E5-4FD3-9AC6-8D71864D9D4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4" name="Arc 183">
                <a:extLst>
                  <a:ext uri="{FF2B5EF4-FFF2-40B4-BE49-F238E27FC236}">
                    <a16:creationId xmlns:a16="http://schemas.microsoft.com/office/drawing/2014/main" id="{669ECDC0-2311-494A-8B30-2D77DBBDBFD3}"/>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16" name="Group 184">
              <a:extLst>
                <a:ext uri="{FF2B5EF4-FFF2-40B4-BE49-F238E27FC236}">
                  <a16:creationId xmlns:a16="http://schemas.microsoft.com/office/drawing/2014/main" id="{BCBD3A90-2A92-4F13-AF62-52CB9C8B3E90}"/>
                </a:ext>
              </a:extLst>
            </p:cNvPr>
            <p:cNvGrpSpPr>
              <a:grpSpLocks/>
            </p:cNvGrpSpPr>
            <p:nvPr/>
          </p:nvGrpSpPr>
          <p:grpSpPr bwMode="auto">
            <a:xfrm rot="-5400000">
              <a:off x="4768" y="1600"/>
              <a:ext cx="74" cy="417"/>
              <a:chOff x="4310" y="2095"/>
              <a:chExt cx="74" cy="1137"/>
            </a:xfrm>
          </p:grpSpPr>
          <p:sp>
            <p:nvSpPr>
              <p:cNvPr id="121" name="Line 185">
                <a:extLst>
                  <a:ext uri="{FF2B5EF4-FFF2-40B4-BE49-F238E27FC236}">
                    <a16:creationId xmlns:a16="http://schemas.microsoft.com/office/drawing/2014/main" id="{4DB1C0D3-2716-464E-9529-1854B4405039}"/>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186">
                <a:extLst>
                  <a:ext uri="{FF2B5EF4-FFF2-40B4-BE49-F238E27FC236}">
                    <a16:creationId xmlns:a16="http://schemas.microsoft.com/office/drawing/2014/main" id="{DD409DEF-7FB3-49C6-A63D-4F20C720632C}"/>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17" name="Rectangle 187">
              <a:extLst>
                <a:ext uri="{FF2B5EF4-FFF2-40B4-BE49-F238E27FC236}">
                  <a16:creationId xmlns:a16="http://schemas.microsoft.com/office/drawing/2014/main" id="{2E76F397-10C3-4558-B88B-70BA8B8B632F}"/>
                </a:ext>
              </a:extLst>
            </p:cNvPr>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18" name="Freeform 188">
              <a:extLst>
                <a:ext uri="{FF2B5EF4-FFF2-40B4-BE49-F238E27FC236}">
                  <a16:creationId xmlns:a16="http://schemas.microsoft.com/office/drawing/2014/main" id="{007BAF02-95E8-4D58-8885-C35A0B507523}"/>
                </a:ext>
              </a:extLst>
            </p:cNvPr>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9" name="Rectangle 189">
              <a:extLst>
                <a:ext uri="{FF2B5EF4-FFF2-40B4-BE49-F238E27FC236}">
                  <a16:creationId xmlns:a16="http://schemas.microsoft.com/office/drawing/2014/main" id="{3F6B05F9-BAB7-4A01-8F3C-2B1856218468}"/>
                </a:ext>
              </a:extLst>
            </p:cNvPr>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20" name="Rectangle 190">
              <a:extLst>
                <a:ext uri="{FF2B5EF4-FFF2-40B4-BE49-F238E27FC236}">
                  <a16:creationId xmlns:a16="http://schemas.microsoft.com/office/drawing/2014/main" id="{BBC508DE-2635-422B-8FB6-346D4405BE7E}"/>
                </a:ext>
              </a:extLst>
            </p:cNvPr>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42" name="Line 19">
            <a:extLst>
              <a:ext uri="{FF2B5EF4-FFF2-40B4-BE49-F238E27FC236}">
                <a16:creationId xmlns:a16="http://schemas.microsoft.com/office/drawing/2014/main" id="{C7310C4C-DFAB-4695-A340-452DE37D13EF}"/>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cxnSp>
        <p:nvCxnSpPr>
          <p:cNvPr id="143" name="Straight Arrow Connector 142">
            <a:extLst>
              <a:ext uri="{FF2B5EF4-FFF2-40B4-BE49-F238E27FC236}">
                <a16:creationId xmlns:a16="http://schemas.microsoft.com/office/drawing/2014/main" id="{B00B93A5-716C-4C4F-A2EA-E20219013775}"/>
              </a:ext>
            </a:extLst>
          </p:cNvPr>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107524" name="Line 4"/>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5" name="Line 5"/>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6" name="Line 6"/>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107527" name="Text Box 7"/>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sp>
        <p:nvSpPr>
          <p:cNvPr id="107535" name="Text Box 15"/>
          <p:cNvSpPr txBox="1">
            <a:spLocks noChangeArrowheads="1"/>
          </p:cNvSpPr>
          <p:nvPr/>
        </p:nvSpPr>
        <p:spPr bwMode="auto">
          <a:xfrm>
            <a:off x="4173356" y="4964114"/>
            <a:ext cx="3716337" cy="519112"/>
          </a:xfrm>
          <a:prstGeom prst="rect">
            <a:avLst/>
          </a:prstGeom>
          <a:noFill/>
          <a:ln w="12700">
            <a:noFill/>
            <a:miter lim="800000"/>
            <a:headEnd type="none" w="lg" len="med"/>
            <a:tailEnd type="none" w="lg" len="med"/>
          </a:ln>
          <a:effectLst/>
        </p:spPr>
        <p:txBody>
          <a:bodyPr wrap="none">
            <a:spAutoFit/>
          </a:bodyPr>
          <a:lstStyle/>
          <a:p>
            <a:r>
              <a:rPr lang="en-US" dirty="0"/>
              <a:t>Orifice in the PVC valve</a:t>
            </a:r>
          </a:p>
        </p:txBody>
      </p:sp>
      <p:sp>
        <p:nvSpPr>
          <p:cNvPr id="107536" name="Text Box 16"/>
          <p:cNvSpPr txBox="1">
            <a:spLocks noChangeArrowheads="1"/>
          </p:cNvSpPr>
          <p:nvPr/>
        </p:nvSpPr>
        <p:spPr bwMode="auto">
          <a:xfrm>
            <a:off x="4532679" y="5835726"/>
            <a:ext cx="3529013" cy="519113"/>
          </a:xfrm>
          <a:prstGeom prst="rect">
            <a:avLst/>
          </a:prstGeom>
          <a:noFill/>
          <a:ln w="12700">
            <a:noFill/>
            <a:miter lim="800000"/>
            <a:headEnd type="none" w="lg" len="med"/>
            <a:tailEnd type="none" w="lg" len="med"/>
          </a:ln>
          <a:effectLst/>
        </p:spPr>
        <p:txBody>
          <a:bodyPr wrap="none">
            <a:spAutoFit/>
          </a:bodyPr>
          <a:lstStyle/>
          <a:p>
            <a:r>
              <a:rPr lang="en-US" dirty="0"/>
              <a:t>Integrate to get h as f(t)</a:t>
            </a:r>
          </a:p>
        </p:txBody>
      </p:sp>
      <p:sp>
        <p:nvSpPr>
          <p:cNvPr id="107539" name="Line 19"/>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107541" name="Text Box 21 1"/>
          <p:cNvSpPr txBox="1">
            <a:spLocks noChangeArrowheads="1"/>
          </p:cNvSpPr>
          <p:nvPr/>
        </p:nvSpPr>
        <p:spPr bwMode="auto">
          <a:xfrm>
            <a:off x="1768752" y="1962663"/>
            <a:ext cx="1249362" cy="519113"/>
          </a:xfrm>
          <a:prstGeom prst="rect">
            <a:avLst/>
          </a:prstGeom>
          <a:noFill/>
          <a:ln w="12700">
            <a:noFill/>
            <a:miter lim="800000"/>
            <a:headEnd type="none" w="lg" len="med"/>
            <a:tailEnd type="none" w="lg" len="med"/>
          </a:ln>
          <a:effectLst/>
        </p:spPr>
        <p:txBody>
          <a:bodyPr wrap="none">
            <a:spAutoFit/>
          </a:bodyPr>
          <a:lstStyle/>
          <a:p>
            <a:r>
              <a:rPr lang="en-US" dirty="0"/>
              <a:t>volume</a:t>
            </a:r>
          </a:p>
        </p:txBody>
      </p:sp>
      <p:sp>
        <p:nvSpPr>
          <p:cNvPr id="107543" name="Line 23 1"/>
          <p:cNvSpPr>
            <a:spLocks noChangeShapeType="1"/>
          </p:cNvSpPr>
          <p:nvPr/>
        </p:nvSpPr>
        <p:spPr bwMode="auto">
          <a:xfrm flipH="1">
            <a:off x="2000527" y="2391746"/>
            <a:ext cx="392906" cy="211851"/>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07537" name="Line 17"/>
          <p:cNvSpPr>
            <a:spLocks noChangeShapeType="1"/>
          </p:cNvSpPr>
          <p:nvPr/>
        </p:nvSpPr>
        <p:spPr bwMode="auto">
          <a:xfrm>
            <a:off x="7250113" y="2506663"/>
            <a:ext cx="914400" cy="0"/>
          </a:xfrm>
          <a:prstGeom prst="line">
            <a:avLst/>
          </a:prstGeom>
          <a:noFill/>
          <a:ln w="38100">
            <a:solidFill>
              <a:schemeClr val="folHlink"/>
            </a:solidFill>
            <a:prstDash val="dash"/>
            <a:round/>
            <a:headEnd type="none" w="lg" len="med"/>
            <a:tailEnd type="none" w="lg" len="med"/>
          </a:ln>
          <a:effectLst/>
        </p:spPr>
        <p:txBody>
          <a:bodyPr wrap="none" anchor="ctr">
            <a:spAutoFit/>
          </a:bodyPr>
          <a:lstStyle/>
          <a:p>
            <a:endParaRPr lang="en-US"/>
          </a:p>
        </p:txBody>
      </p:sp>
      <p:grpSp>
        <p:nvGrpSpPr>
          <p:cNvPr id="107656" name="Group 136"/>
          <p:cNvGrpSpPr>
            <a:grpSpLocks/>
          </p:cNvGrpSpPr>
          <p:nvPr/>
        </p:nvGrpSpPr>
        <p:grpSpPr bwMode="auto">
          <a:xfrm>
            <a:off x="5507038" y="1787525"/>
            <a:ext cx="3543300" cy="3176588"/>
            <a:chOff x="2108" y="1280"/>
            <a:chExt cx="3236" cy="2900"/>
          </a:xfrm>
        </p:grpSpPr>
        <p:sp>
          <p:nvSpPr>
            <p:cNvPr id="107657" name="Rectangle 137" descr="Granite"/>
            <p:cNvSpPr>
              <a:spLocks noChangeArrowheads="1"/>
            </p:cNvSpPr>
            <p:nvPr/>
          </p:nvSpPr>
          <p:spPr bwMode="auto">
            <a:xfrm>
              <a:off x="4624"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8" name="Rectangle 138" descr="Granite"/>
            <p:cNvSpPr>
              <a:spLocks noChangeArrowheads="1"/>
            </p:cNvSpPr>
            <p:nvPr/>
          </p:nvSpPr>
          <p:spPr bwMode="auto">
            <a:xfrm>
              <a:off x="3398"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9" name="Freeform 139" descr="Granite"/>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0" name="Line 140"/>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1" name="Freeform 141"/>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2" name="Freeform 142"/>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7663" name="Rectangle 143" descr="Granite"/>
            <p:cNvSpPr>
              <a:spLocks noChangeArrowheads="1"/>
            </p:cNvSpPr>
            <p:nvPr/>
          </p:nvSpPr>
          <p:spPr bwMode="auto">
            <a:xfrm>
              <a:off x="4664" y="3333"/>
              <a:ext cx="256" cy="728"/>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7664" name="Group 144"/>
            <p:cNvGrpSpPr>
              <a:grpSpLocks/>
            </p:cNvGrpSpPr>
            <p:nvPr/>
          </p:nvGrpSpPr>
          <p:grpSpPr bwMode="auto">
            <a:xfrm>
              <a:off x="2496" y="3620"/>
              <a:ext cx="2848" cy="560"/>
              <a:chOff x="1920" y="3764"/>
              <a:chExt cx="2848" cy="560"/>
            </a:xfrm>
          </p:grpSpPr>
          <p:sp>
            <p:nvSpPr>
              <p:cNvPr id="107665" name="Line 145"/>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6" name="Line 146"/>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7667" name="Group 147"/>
              <p:cNvGrpSpPr>
                <a:grpSpLocks/>
              </p:cNvGrpSpPr>
              <p:nvPr/>
            </p:nvGrpSpPr>
            <p:grpSpPr bwMode="auto">
              <a:xfrm>
                <a:off x="4380" y="3764"/>
                <a:ext cx="388" cy="388"/>
                <a:chOff x="4380" y="3764"/>
                <a:chExt cx="388" cy="388"/>
              </a:xfrm>
            </p:grpSpPr>
            <p:sp>
              <p:nvSpPr>
                <p:cNvPr id="107668" name="Arc 14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69" name="Arc 14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0" name="Line 150"/>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71" name="Line 151"/>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672" name="Group 152"/>
            <p:cNvGrpSpPr>
              <a:grpSpLocks/>
            </p:cNvGrpSpPr>
            <p:nvPr/>
          </p:nvGrpSpPr>
          <p:grpSpPr bwMode="auto">
            <a:xfrm flipH="1">
              <a:off x="2108" y="3464"/>
              <a:ext cx="124" cy="124"/>
              <a:chOff x="4380" y="3764"/>
              <a:chExt cx="388" cy="388"/>
            </a:xfrm>
          </p:grpSpPr>
          <p:sp>
            <p:nvSpPr>
              <p:cNvPr id="107673" name="Arc 153"/>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74" name="Arc 154"/>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5" name="Oval 155"/>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6" name="Oval 156"/>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7" name="Oval 157"/>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8" name="Oval 158"/>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7679" name="Group 159"/>
            <p:cNvGrpSpPr>
              <a:grpSpLocks/>
            </p:cNvGrpSpPr>
            <p:nvPr/>
          </p:nvGrpSpPr>
          <p:grpSpPr bwMode="auto">
            <a:xfrm>
              <a:off x="2244" y="3394"/>
              <a:ext cx="140" cy="122"/>
              <a:chOff x="1668" y="3538"/>
              <a:chExt cx="140" cy="122"/>
            </a:xfrm>
          </p:grpSpPr>
          <p:sp>
            <p:nvSpPr>
              <p:cNvPr id="107680" name="AutoShape 160"/>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81" name="Line 161"/>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2" name="Line 162"/>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3" name="Line 163"/>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7684" name="Arc 164"/>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5" name="Arc 165"/>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6" name="Arc 166"/>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7" name="Arc 167"/>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8" name="Arc 168"/>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9" name="Freeform 169" descr="Granite"/>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90" name="Freeform 170" descr="Granite"/>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7691" name="Group 171"/>
            <p:cNvGrpSpPr>
              <a:grpSpLocks/>
            </p:cNvGrpSpPr>
            <p:nvPr/>
          </p:nvGrpSpPr>
          <p:grpSpPr bwMode="auto">
            <a:xfrm>
              <a:off x="3480" y="1280"/>
              <a:ext cx="1240" cy="241"/>
              <a:chOff x="932" y="2975"/>
              <a:chExt cx="1312" cy="241"/>
            </a:xfrm>
          </p:grpSpPr>
          <p:sp>
            <p:nvSpPr>
              <p:cNvPr id="107692" name="AutoShape 17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7693" name="Freeform 17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7694" name="AutoShape 174"/>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7695" name="Line 175"/>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6" name="Line 176"/>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7" name="Line 177"/>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07698" name="Group 178"/>
            <p:cNvGrpSpPr>
              <a:grpSpLocks/>
            </p:cNvGrpSpPr>
            <p:nvPr/>
          </p:nvGrpSpPr>
          <p:grpSpPr bwMode="auto">
            <a:xfrm>
              <a:off x="5112" y="1924"/>
              <a:ext cx="74" cy="1137"/>
              <a:chOff x="4310" y="2095"/>
              <a:chExt cx="74" cy="1137"/>
            </a:xfrm>
          </p:grpSpPr>
          <p:sp>
            <p:nvSpPr>
              <p:cNvPr id="107699" name="Line 179"/>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0" name="Line 180"/>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701" name="Group 181"/>
            <p:cNvGrpSpPr>
              <a:grpSpLocks/>
            </p:cNvGrpSpPr>
            <p:nvPr/>
          </p:nvGrpSpPr>
          <p:grpSpPr bwMode="auto">
            <a:xfrm rot="5400000" flipH="1">
              <a:off x="5006" y="1767"/>
              <a:ext cx="179" cy="179"/>
              <a:chOff x="4380" y="3764"/>
              <a:chExt cx="388" cy="388"/>
            </a:xfrm>
          </p:grpSpPr>
          <p:sp>
            <p:nvSpPr>
              <p:cNvPr id="107702" name="Arc 18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703" name="Arc 18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7704" name="Group 184"/>
            <p:cNvGrpSpPr>
              <a:grpSpLocks/>
            </p:cNvGrpSpPr>
            <p:nvPr/>
          </p:nvGrpSpPr>
          <p:grpSpPr bwMode="auto">
            <a:xfrm rot="-5400000">
              <a:off x="4768" y="1600"/>
              <a:ext cx="74" cy="417"/>
              <a:chOff x="4310" y="2095"/>
              <a:chExt cx="74" cy="1137"/>
            </a:xfrm>
          </p:grpSpPr>
          <p:sp>
            <p:nvSpPr>
              <p:cNvPr id="107705" name="Line 18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6" name="Line 18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707" name="Rectangle 187"/>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7708" name="Freeform 188"/>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7709" name="Rectangle 189"/>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7710" name="Rectangle 190"/>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cxnSp>
        <p:nvCxnSpPr>
          <p:cNvPr id="3" name="Straight Arrow Connector 2"/>
          <p:cNvCxnSpPr>
            <a:stCxn id="107535" idx="0"/>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7" name="Text Box 21 2"/>
          <p:cNvSpPr txBox="1">
            <a:spLocks noChangeArrowheads="1"/>
          </p:cNvSpPr>
          <p:nvPr/>
        </p:nvSpPr>
        <p:spPr bwMode="auto">
          <a:xfrm>
            <a:off x="3355803" y="1962663"/>
            <a:ext cx="2295821" cy="523220"/>
          </a:xfrm>
          <a:prstGeom prst="rect">
            <a:avLst/>
          </a:prstGeom>
          <a:noFill/>
          <a:ln w="12700">
            <a:noFill/>
            <a:miter lim="800000"/>
            <a:headEnd type="none" w="lg" len="med"/>
            <a:tailEnd type="none" w="lg" len="med"/>
          </a:ln>
          <a:effectLst/>
        </p:spPr>
        <p:txBody>
          <a:bodyPr wrap="none">
            <a:spAutoFit/>
          </a:bodyPr>
          <a:lstStyle/>
          <a:p>
            <a:r>
              <a:rPr lang="en-US" dirty="0"/>
              <a:t>Plan view area</a:t>
            </a:r>
          </a:p>
        </p:txBody>
      </p:sp>
      <p:sp>
        <p:nvSpPr>
          <p:cNvPr id="78" name="Line 23 2"/>
          <p:cNvSpPr>
            <a:spLocks noChangeShapeType="1"/>
          </p:cNvSpPr>
          <p:nvPr/>
        </p:nvSpPr>
        <p:spPr bwMode="auto">
          <a:xfrm flipH="1">
            <a:off x="3029074" y="2222220"/>
            <a:ext cx="318340" cy="36548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 name="Text Box 21 3"/>
          <p:cNvSpPr txBox="1">
            <a:spLocks noChangeArrowheads="1"/>
          </p:cNvSpPr>
          <p:nvPr/>
        </p:nvSpPr>
        <p:spPr bwMode="auto">
          <a:xfrm>
            <a:off x="376179" y="1532397"/>
            <a:ext cx="5314275" cy="523220"/>
          </a:xfrm>
          <a:prstGeom prst="rect">
            <a:avLst/>
          </a:prstGeom>
          <a:noFill/>
          <a:ln w="12700">
            <a:noFill/>
            <a:miter lim="800000"/>
            <a:headEnd type="none" w="lg" len="med"/>
            <a:tailEnd type="none" w="lg" len="med"/>
          </a:ln>
          <a:effectLst/>
        </p:spPr>
        <p:txBody>
          <a:bodyPr wrap="none">
            <a:spAutoFit/>
          </a:bodyPr>
          <a:lstStyle/>
          <a:p>
            <a:r>
              <a:rPr lang="en-US" dirty="0"/>
              <a:t>Mass conservation on liquid in tank</a:t>
            </a:r>
          </a:p>
        </p:txBody>
      </p:sp>
      <p:sp>
        <p:nvSpPr>
          <p:cNvPr id="80" name="Text Box 21 4"/>
          <p:cNvSpPr txBox="1">
            <a:spLocks noChangeArrowheads="1"/>
          </p:cNvSpPr>
          <p:nvPr/>
        </p:nvSpPr>
        <p:spPr bwMode="auto">
          <a:xfrm>
            <a:off x="301762" y="3426391"/>
            <a:ext cx="3054041" cy="523220"/>
          </a:xfrm>
          <a:prstGeom prst="rect">
            <a:avLst/>
          </a:prstGeom>
          <a:noFill/>
          <a:ln w="12700">
            <a:noFill/>
            <a:miter lim="800000"/>
            <a:headEnd type="none" w="lg" len="med"/>
            <a:tailEnd type="none" w="lg" len="med"/>
          </a:ln>
          <a:effectLst/>
        </p:spPr>
        <p:txBody>
          <a:bodyPr wrap="none">
            <a:spAutoFit/>
          </a:bodyPr>
          <a:lstStyle/>
          <a:p>
            <a:r>
              <a:rPr lang="en-US" dirty="0"/>
              <a:t>Minor loss equation</a:t>
            </a:r>
          </a:p>
        </p:txBody>
      </p:sp>
      <p:pic>
        <p:nvPicPr>
          <p:cNvPr id="7" name="Picture 6">
            <a:extLst>
              <a:ext uri="{FF2B5EF4-FFF2-40B4-BE49-F238E27FC236}">
                <a16:creationId xmlns:a16="http://schemas.microsoft.com/office/drawing/2014/main" id="{81EEC564-CB80-4E06-B20E-11BE8390546C}"/>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15751" y="2584293"/>
            <a:ext cx="3337612" cy="664459"/>
          </a:xfrm>
          <a:prstGeom prst="rect">
            <a:avLst/>
          </a:prstGeom>
        </p:spPr>
      </p:pic>
      <p:pic>
        <p:nvPicPr>
          <p:cNvPr id="84" name="Picture 83">
            <a:extLst>
              <a:ext uri="{FF2B5EF4-FFF2-40B4-BE49-F238E27FC236}">
                <a16:creationId xmlns:a16="http://schemas.microsoft.com/office/drawing/2014/main" id="{D0FB2011-40BC-4283-BB93-AB0F264927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0991" y="3947767"/>
            <a:ext cx="1455852" cy="707533"/>
          </a:xfrm>
          <a:prstGeom prst="rect">
            <a:avLst/>
          </a:prstGeom>
        </p:spPr>
      </p:pic>
      <p:pic>
        <p:nvPicPr>
          <p:cNvPr id="9" name="Picture 8">
            <a:extLst>
              <a:ext uri="{FF2B5EF4-FFF2-40B4-BE49-F238E27FC236}">
                <a16:creationId xmlns:a16="http://schemas.microsoft.com/office/drawing/2014/main" id="{56E05171-B576-43C6-A057-EBFF5031377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97493" y="3947313"/>
            <a:ext cx="2141602" cy="703742"/>
          </a:xfrm>
          <a:prstGeom prst="rect">
            <a:avLst/>
          </a:prstGeom>
        </p:spPr>
      </p:pic>
      <p:pic>
        <p:nvPicPr>
          <p:cNvPr id="11" name="Picture 10">
            <a:extLst>
              <a:ext uri="{FF2B5EF4-FFF2-40B4-BE49-F238E27FC236}">
                <a16:creationId xmlns:a16="http://schemas.microsoft.com/office/drawing/2014/main" id="{7C69FF89-6A94-4C92-9C3F-22C0E8E2BE2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73061" y="4875681"/>
            <a:ext cx="2421648" cy="703742"/>
          </a:xfrm>
          <a:prstGeom prst="rect">
            <a:avLst/>
          </a:prstGeom>
        </p:spPr>
      </p:pic>
      <p:pic>
        <p:nvPicPr>
          <p:cNvPr id="13" name="Picture 12">
            <a:extLst>
              <a:ext uri="{FF2B5EF4-FFF2-40B4-BE49-F238E27FC236}">
                <a16:creationId xmlns:a16="http://schemas.microsoft.com/office/drawing/2014/main" id="{39AEAB98-6D34-4F04-AD47-EE815F60547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18219" y="5772662"/>
            <a:ext cx="3760346" cy="703742"/>
          </a:xfrm>
          <a:prstGeom prst="rect">
            <a:avLst/>
          </a:prstGeom>
        </p:spPr>
      </p:pic>
    </p:spTree>
    <p:extLst>
      <p:ext uri="{BB962C8B-B14F-4D97-AF65-F5344CB8AC3E}">
        <p14:creationId xmlns:p14="http://schemas.microsoft.com/office/powerpoint/2010/main" val="408693976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effectLst/>
        </p:spPr>
        <p:txBody>
          <a:bodyPr/>
          <a:lstStyle/>
          <a:p>
            <a:r>
              <a:rPr lang="en-US" dirty="0"/>
              <a:t>Finding the chlorine depth as f(t)</a:t>
            </a:r>
          </a:p>
        </p:txBody>
      </p:sp>
      <p:sp>
        <p:nvSpPr>
          <p:cNvPr id="109576" name="Text Box 8"/>
          <p:cNvSpPr txBox="1">
            <a:spLocks noChangeArrowheads="1"/>
          </p:cNvSpPr>
          <p:nvPr/>
        </p:nvSpPr>
        <p:spPr bwMode="auto">
          <a:xfrm>
            <a:off x="5676900" y="3332163"/>
            <a:ext cx="1446213" cy="519112"/>
          </a:xfrm>
          <a:prstGeom prst="rect">
            <a:avLst/>
          </a:prstGeom>
          <a:noFill/>
          <a:ln w="12700">
            <a:noFill/>
            <a:miter lim="800000"/>
            <a:headEnd type="none" w="lg" len="med"/>
            <a:tailEnd type="none" w="lg" len="med"/>
          </a:ln>
          <a:effectLst/>
        </p:spPr>
        <p:txBody>
          <a:bodyPr wrap="none">
            <a:spAutoFit/>
          </a:bodyPr>
          <a:lstStyle/>
          <a:p>
            <a:r>
              <a:rPr lang="en-US"/>
              <a:t>Integrate</a:t>
            </a:r>
          </a:p>
        </p:txBody>
      </p:sp>
      <p:sp>
        <p:nvSpPr>
          <p:cNvPr id="109577" name="Text Box 9"/>
          <p:cNvSpPr txBox="1">
            <a:spLocks noChangeArrowheads="1"/>
          </p:cNvSpPr>
          <p:nvPr/>
        </p:nvSpPr>
        <p:spPr bwMode="auto">
          <a:xfrm>
            <a:off x="5514975" y="4928455"/>
            <a:ext cx="2474912" cy="519113"/>
          </a:xfrm>
          <a:prstGeom prst="rect">
            <a:avLst/>
          </a:prstGeom>
          <a:noFill/>
          <a:ln w="12700">
            <a:noFill/>
            <a:miter lim="800000"/>
            <a:headEnd type="none" w="lg" len="med"/>
            <a:tailEnd type="none" w="lg" len="med"/>
          </a:ln>
          <a:effectLst/>
        </p:spPr>
        <p:txBody>
          <a:bodyPr wrap="none">
            <a:spAutoFit/>
          </a:bodyPr>
          <a:lstStyle/>
          <a:p>
            <a:r>
              <a:rPr lang="en-US" dirty="0"/>
              <a:t>Solve for height</a:t>
            </a:r>
          </a:p>
        </p:txBody>
      </p:sp>
      <p:sp>
        <p:nvSpPr>
          <p:cNvPr id="109578" name="Text Box 10"/>
          <p:cNvSpPr txBox="1">
            <a:spLocks noChangeArrowheads="1"/>
          </p:cNvSpPr>
          <p:nvPr/>
        </p:nvSpPr>
        <p:spPr bwMode="auto">
          <a:xfrm>
            <a:off x="5364163" y="2166938"/>
            <a:ext cx="2776537" cy="519112"/>
          </a:xfrm>
          <a:prstGeom prst="rect">
            <a:avLst/>
          </a:prstGeom>
          <a:noFill/>
          <a:ln w="12700">
            <a:noFill/>
            <a:miter lim="800000"/>
            <a:headEnd type="none" w="lg" len="med"/>
            <a:tailEnd type="none" w="lg" len="med"/>
          </a:ln>
          <a:effectLst/>
        </p:spPr>
        <p:txBody>
          <a:bodyPr wrap="none">
            <a:spAutoFit/>
          </a:bodyPr>
          <a:lstStyle/>
          <a:p>
            <a:r>
              <a:rPr lang="en-US"/>
              <a:t>Separate variables</a:t>
            </a:r>
          </a:p>
        </p:txBody>
      </p:sp>
      <p:pic>
        <p:nvPicPr>
          <p:cNvPr id="3" name="Picture 2">
            <a:extLst>
              <a:ext uri="{FF2B5EF4-FFF2-40B4-BE49-F238E27FC236}">
                <a16:creationId xmlns:a16="http://schemas.microsoft.com/office/drawing/2014/main" id="{33167812-54D9-4F71-89C5-BFDA2B74B1A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6875" y="1713205"/>
            <a:ext cx="3543118" cy="1142706"/>
          </a:xfrm>
          <a:prstGeom prst="rect">
            <a:avLst/>
          </a:prstGeom>
        </p:spPr>
      </p:pic>
      <p:pic>
        <p:nvPicPr>
          <p:cNvPr id="7" name="Picture 6">
            <a:extLst>
              <a:ext uri="{FF2B5EF4-FFF2-40B4-BE49-F238E27FC236}">
                <a16:creationId xmlns:a16="http://schemas.microsoft.com/office/drawing/2014/main" id="{6C3C0D59-B2E9-4837-8ECE-5A7DE84DA27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6566" y="3332163"/>
            <a:ext cx="4808359" cy="1019120"/>
          </a:xfrm>
          <a:prstGeom prst="rect">
            <a:avLst/>
          </a:prstGeom>
        </p:spPr>
      </p:pic>
      <p:pic>
        <p:nvPicPr>
          <p:cNvPr id="9" name="Picture 8">
            <a:extLst>
              <a:ext uri="{FF2B5EF4-FFF2-40B4-BE49-F238E27FC236}">
                <a16:creationId xmlns:a16="http://schemas.microsoft.com/office/drawing/2014/main" id="{7AFCC5C6-A708-49BC-8D6E-293713F1E4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25035" y="4975925"/>
            <a:ext cx="3916800" cy="783753"/>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BC3358-D3AD-40E7-9AD8-AA452BB2090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60999" y="3154021"/>
            <a:ext cx="5767091" cy="783747"/>
          </a:xfrm>
          <a:prstGeom prst="rect">
            <a:avLst/>
          </a:prstGeom>
        </p:spPr>
      </p:pic>
      <p:sp>
        <p:nvSpPr>
          <p:cNvPr id="111618" name="Rectangle 2 1"/>
          <p:cNvSpPr>
            <a:spLocks noGrp="1" noChangeArrowheads="1"/>
          </p:cNvSpPr>
          <p:nvPr>
            <p:ph type="title"/>
          </p:nvPr>
        </p:nvSpPr>
        <p:spPr>
          <a:xfrm>
            <a:off x="457200" y="192024"/>
            <a:ext cx="8458200" cy="1143000"/>
          </a:xfrm>
        </p:spPr>
        <p:txBody>
          <a:bodyPr/>
          <a:lstStyle/>
          <a:p>
            <a:r>
              <a:rPr lang="en-US"/>
              <a:t>Finding Q as f(t)</a:t>
            </a:r>
          </a:p>
        </p:txBody>
      </p:sp>
      <p:sp>
        <p:nvSpPr>
          <p:cNvPr id="111623" name="Text Box 7"/>
          <p:cNvSpPr txBox="1">
            <a:spLocks noChangeArrowheads="1"/>
          </p:cNvSpPr>
          <p:nvPr/>
        </p:nvSpPr>
        <p:spPr bwMode="auto">
          <a:xfrm>
            <a:off x="350838" y="4624388"/>
            <a:ext cx="7145546" cy="523220"/>
          </a:xfrm>
          <a:prstGeom prst="rect">
            <a:avLst/>
          </a:prstGeom>
          <a:noFill/>
          <a:ln w="12700">
            <a:noFill/>
            <a:miter lim="800000"/>
            <a:headEnd type="none" w="lg" len="med"/>
            <a:tailEnd type="none" w="lg" len="med"/>
          </a:ln>
          <a:effectLst/>
        </p:spPr>
        <p:txBody>
          <a:bodyPr wrap="none">
            <a:spAutoFit/>
          </a:bodyPr>
          <a:lstStyle/>
          <a:p>
            <a:r>
              <a:rPr lang="en-US" dirty="0"/>
              <a:t>Find </a:t>
            </a:r>
            <a:r>
              <a:rPr lang="en-US" i="1" dirty="0" err="1"/>
              <a:t>A</a:t>
            </a:r>
            <a:r>
              <a:rPr lang="en-US" i="1" baseline="-25000" dirty="0" err="1"/>
              <a:t>Valve</a:t>
            </a:r>
            <a:r>
              <a:rPr lang="en-US" dirty="0"/>
              <a:t> as function of initial target flow rate</a:t>
            </a:r>
          </a:p>
        </p:txBody>
      </p:sp>
      <p:sp>
        <p:nvSpPr>
          <p:cNvPr id="111624" name="Line 8"/>
          <p:cNvSpPr>
            <a:spLocks noChangeShapeType="1"/>
          </p:cNvSpPr>
          <p:nvPr/>
        </p:nvSpPr>
        <p:spPr bwMode="auto">
          <a:xfrm flipH="1">
            <a:off x="3297238" y="2312988"/>
            <a:ext cx="1192212"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11625" name="Text Box 9"/>
          <p:cNvSpPr txBox="1">
            <a:spLocks noChangeArrowheads="1"/>
          </p:cNvSpPr>
          <p:nvPr/>
        </p:nvSpPr>
        <p:spPr bwMode="auto">
          <a:xfrm>
            <a:off x="3192463" y="5845175"/>
            <a:ext cx="5951537"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Set the valve to get desired dose initially</a:t>
            </a:r>
          </a:p>
        </p:txBody>
      </p:sp>
      <p:sp>
        <p:nvSpPr>
          <p:cNvPr id="111626" name="Line 10"/>
          <p:cNvSpPr>
            <a:spLocks noChangeShapeType="1"/>
          </p:cNvSpPr>
          <p:nvPr/>
        </p:nvSpPr>
        <p:spPr bwMode="auto">
          <a:xfrm>
            <a:off x="3338513" y="6400800"/>
            <a:ext cx="5805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628" name="Oval 12"/>
          <p:cNvSpPr>
            <a:spLocks noChangeArrowheads="1"/>
          </p:cNvSpPr>
          <p:nvPr/>
        </p:nvSpPr>
        <p:spPr bwMode="auto">
          <a:xfrm>
            <a:off x="4043363" y="3072606"/>
            <a:ext cx="1192212" cy="514689"/>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1629" name="Oval 13"/>
          <p:cNvSpPr>
            <a:spLocks noChangeArrowheads="1"/>
          </p:cNvSpPr>
          <p:nvPr/>
        </p:nvSpPr>
        <p:spPr bwMode="auto">
          <a:xfrm>
            <a:off x="978949" y="3271225"/>
            <a:ext cx="982831" cy="569108"/>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pic>
        <p:nvPicPr>
          <p:cNvPr id="111752" name="Picture 1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21FE823-FE03-45EB-8E46-DE38971C56B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49155"/>
            <a:ext cx="2421648" cy="703742"/>
          </a:xfrm>
          <a:prstGeom prst="rect">
            <a:avLst/>
          </a:prstGeom>
        </p:spPr>
      </p:pic>
      <p:pic>
        <p:nvPicPr>
          <p:cNvPr id="5" name="Picture 4">
            <a:extLst>
              <a:ext uri="{FF2B5EF4-FFF2-40B4-BE49-F238E27FC236}">
                <a16:creationId xmlns:a16="http://schemas.microsoft.com/office/drawing/2014/main" id="{582B20C5-9B0F-47C3-B676-12D63B111FD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907841" y="1962526"/>
            <a:ext cx="4058229" cy="783753"/>
          </a:xfrm>
          <a:prstGeom prst="rect">
            <a:avLst/>
          </a:prstGeom>
        </p:spPr>
      </p:pic>
      <p:pic>
        <p:nvPicPr>
          <p:cNvPr id="9" name="Picture 8">
            <a:extLst>
              <a:ext uri="{FF2B5EF4-FFF2-40B4-BE49-F238E27FC236}">
                <a16:creationId xmlns:a16="http://schemas.microsoft.com/office/drawing/2014/main" id="{9CFA06D0-3492-4334-B728-2888AEA324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589565" y="2442279"/>
            <a:ext cx="4768000" cy="608000"/>
          </a:xfrm>
          <a:prstGeom prst="rect">
            <a:avLst/>
          </a:prstGeom>
        </p:spPr>
      </p:pic>
      <p:pic>
        <p:nvPicPr>
          <p:cNvPr id="11" name="Picture 10">
            <a:extLst>
              <a:ext uri="{FF2B5EF4-FFF2-40B4-BE49-F238E27FC236}">
                <a16:creationId xmlns:a16="http://schemas.microsoft.com/office/drawing/2014/main" id="{54B99F0F-73A4-4972-B06F-01BBE121DD6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60998" y="5348561"/>
            <a:ext cx="2465411" cy="1052235"/>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08E425-CEAD-4576-8FBD-8D39E0640382}"/>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69704" y="3018227"/>
            <a:ext cx="2304067" cy="590585"/>
          </a:xfrm>
          <a:prstGeom prst="rect">
            <a:avLst/>
          </a:prstGeom>
        </p:spPr>
      </p:pic>
      <p:sp>
        <p:nvSpPr>
          <p:cNvPr id="113666" name="Rectangle 2"/>
          <p:cNvSpPr>
            <a:spLocks noGrp="1" noChangeArrowheads="1"/>
          </p:cNvSpPr>
          <p:nvPr>
            <p:ph type="title"/>
          </p:nvPr>
        </p:nvSpPr>
        <p:spPr>
          <a:xfrm>
            <a:off x="457200" y="228600"/>
            <a:ext cx="8458200" cy="1143000"/>
          </a:xfrm>
        </p:spPr>
        <p:txBody>
          <a:bodyPr/>
          <a:lstStyle/>
          <a:p>
            <a:r>
              <a:rPr lang="en-US" sz="4000" dirty="0"/>
              <a:t>Surprise… Q and chlorine dose  decrease linearly with time!</a:t>
            </a:r>
          </a:p>
        </p:txBody>
      </p:sp>
      <p:sp>
        <p:nvSpPr>
          <p:cNvPr id="113670" name="Text Box 6"/>
          <p:cNvSpPr txBox="1">
            <a:spLocks noChangeArrowheads="1"/>
          </p:cNvSpPr>
          <p:nvPr/>
        </p:nvSpPr>
        <p:spPr bwMode="auto">
          <a:xfrm>
            <a:off x="228600" y="3886200"/>
            <a:ext cx="8589211" cy="954107"/>
          </a:xfrm>
          <a:prstGeom prst="rect">
            <a:avLst/>
          </a:prstGeom>
          <a:noFill/>
          <a:ln w="12700">
            <a:noFill/>
            <a:miter lim="800000"/>
            <a:headEnd type="none" w="lg" len="med"/>
            <a:tailEnd type="none" w="lg" len="med"/>
          </a:ln>
          <a:effectLst/>
        </p:spPr>
        <p:txBody>
          <a:bodyPr wrap="none">
            <a:spAutoFit/>
          </a:bodyPr>
          <a:lstStyle/>
          <a:p>
            <a:r>
              <a:rPr lang="en-US" dirty="0"/>
              <a:t>Relationship between Q</a:t>
            </a:r>
            <a:r>
              <a:rPr lang="en-US" baseline="-25000" dirty="0"/>
              <a:t>0</a:t>
            </a:r>
            <a:r>
              <a:rPr lang="en-US" dirty="0"/>
              <a:t> and </a:t>
            </a:r>
            <a:r>
              <a:rPr lang="en-US" dirty="0" err="1"/>
              <a:t>A</a:t>
            </a:r>
            <a:r>
              <a:rPr lang="en-US" baseline="-25000" dirty="0" err="1"/>
              <a:t>Tank</a:t>
            </a:r>
            <a:r>
              <a:rPr lang="en-US" dirty="0"/>
              <a:t>?</a:t>
            </a:r>
          </a:p>
          <a:p>
            <a:r>
              <a:rPr lang="en-US" dirty="0"/>
              <a:t>Assume flow at Q</a:t>
            </a:r>
            <a:r>
              <a:rPr lang="en-US" baseline="-25000" dirty="0"/>
              <a:t>0</a:t>
            </a:r>
            <a:r>
              <a:rPr lang="en-US" dirty="0"/>
              <a:t> for time (</a:t>
            </a:r>
            <a:r>
              <a:rPr lang="en-US" dirty="0" err="1"/>
              <a:t>t</a:t>
            </a:r>
            <a:r>
              <a:rPr lang="en-US" baseline="-25000" dirty="0" err="1"/>
              <a:t>Design</a:t>
            </a:r>
            <a:r>
              <a:rPr lang="en-US" dirty="0"/>
              <a:t>) would empty reservoir</a:t>
            </a:r>
          </a:p>
        </p:txBody>
      </p:sp>
      <p:sp>
        <p:nvSpPr>
          <p:cNvPr id="113677" name="Oval 13"/>
          <p:cNvSpPr>
            <a:spLocks noChangeArrowheads="1"/>
          </p:cNvSpPr>
          <p:nvPr/>
        </p:nvSpPr>
        <p:spPr bwMode="auto">
          <a:xfrm rot="2603251">
            <a:off x="1684407" y="2932813"/>
            <a:ext cx="611335" cy="865735"/>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3678" name="Text Box 14"/>
          <p:cNvSpPr txBox="1">
            <a:spLocks noChangeArrowheads="1"/>
          </p:cNvSpPr>
          <p:nvPr/>
        </p:nvSpPr>
        <p:spPr bwMode="auto">
          <a:xfrm>
            <a:off x="2778125" y="2898775"/>
            <a:ext cx="5014514" cy="523220"/>
          </a:xfrm>
          <a:prstGeom prst="rect">
            <a:avLst/>
          </a:prstGeom>
          <a:noFill/>
          <a:ln w="12700">
            <a:noFill/>
            <a:miter lim="800000"/>
            <a:headEnd type="none" w="lg" len="med"/>
            <a:tailEnd type="none" w="lg" len="med"/>
          </a:ln>
          <a:effectLst/>
        </p:spPr>
        <p:txBody>
          <a:bodyPr wrap="none">
            <a:spAutoFit/>
          </a:bodyPr>
          <a:lstStyle/>
          <a:p>
            <a:r>
              <a:rPr lang="en-US" dirty="0"/>
              <a:t>Linear decrease in flow with time</a:t>
            </a:r>
          </a:p>
        </p:txBody>
      </p:sp>
      <p:sp>
        <p:nvSpPr>
          <p:cNvPr id="2" name="Freeform 1"/>
          <p:cNvSpPr/>
          <p:nvPr/>
        </p:nvSpPr>
        <p:spPr bwMode="auto">
          <a:xfrm>
            <a:off x="4088524" y="1679069"/>
            <a:ext cx="2436102" cy="347507"/>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080470 w 2080470"/>
              <a:gd name="connsiteY0" fmla="*/ 117446 h 117446"/>
              <a:gd name="connsiteX1" fmla="*/ 0 w 2080470"/>
              <a:gd name="connsiteY1" fmla="*/ 0 h 117446"/>
              <a:gd name="connsiteX0" fmla="*/ 2080470 w 2080470"/>
              <a:gd name="connsiteY0" fmla="*/ 268924 h 268924"/>
              <a:gd name="connsiteX1" fmla="*/ 0 w 2080470"/>
              <a:gd name="connsiteY1" fmla="*/ 151478 h 268924"/>
              <a:gd name="connsiteX0" fmla="*/ 2080470 w 2080470"/>
              <a:gd name="connsiteY0" fmla="*/ 392238 h 392238"/>
              <a:gd name="connsiteX1" fmla="*/ 0 w 2080470"/>
              <a:gd name="connsiteY1" fmla="*/ 274792 h 392238"/>
              <a:gd name="connsiteX0" fmla="*/ 2212331 w 2212331"/>
              <a:gd name="connsiteY0" fmla="*/ 331603 h 347507"/>
              <a:gd name="connsiteX1" fmla="*/ 0 w 2212331"/>
              <a:gd name="connsiteY1" fmla="*/ 347507 h 347507"/>
            </a:gdLst>
            <a:ahLst/>
            <a:cxnLst>
              <a:cxn ang="0">
                <a:pos x="connsiteX0" y="connsiteY0"/>
              </a:cxn>
              <a:cxn ang="0">
                <a:pos x="connsiteX1" y="connsiteY1"/>
              </a:cxn>
            </a:cxnLst>
            <a:rect l="l" t="t" r="r" b="b"/>
            <a:pathLst>
              <a:path w="2212331" h="347507">
                <a:moveTo>
                  <a:pt x="2212331" y="331603"/>
                </a:moveTo>
                <a:cubicBezTo>
                  <a:pt x="1795678" y="-219275"/>
                  <a:pt x="22370" y="9151"/>
                  <a:pt x="0" y="347507"/>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Freeform 13"/>
          <p:cNvSpPr/>
          <p:nvPr/>
        </p:nvSpPr>
        <p:spPr bwMode="auto">
          <a:xfrm>
            <a:off x="1224035" y="1541377"/>
            <a:ext cx="5300590" cy="641602"/>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75872 h 592650"/>
              <a:gd name="connsiteX1" fmla="*/ 1159279 w 2115624"/>
              <a:gd name="connsiteY1" fmla="*/ 72532 h 592650"/>
              <a:gd name="connsiteX2" fmla="*/ 0 w 2115624"/>
              <a:gd name="connsiteY2" fmla="*/ 592650 h 592650"/>
              <a:gd name="connsiteX0" fmla="*/ 2115624 w 2115624"/>
              <a:gd name="connsiteY0" fmla="*/ 0 h 16778"/>
              <a:gd name="connsiteX1" fmla="*/ 0 w 2115624"/>
              <a:gd name="connsiteY1" fmla="*/ 16778 h 16778"/>
              <a:gd name="connsiteX0" fmla="*/ 2115624 w 2115624"/>
              <a:gd name="connsiteY0" fmla="*/ 602160 h 618938"/>
              <a:gd name="connsiteX1" fmla="*/ 0 w 2115624"/>
              <a:gd name="connsiteY1" fmla="*/ 618938 h 618938"/>
              <a:gd name="connsiteX0" fmla="*/ 2115624 w 2115624"/>
              <a:gd name="connsiteY0" fmla="*/ 703309 h 720087"/>
              <a:gd name="connsiteX1" fmla="*/ 0 w 2115624"/>
              <a:gd name="connsiteY1" fmla="*/ 720087 h 720087"/>
              <a:gd name="connsiteX0" fmla="*/ 2115624 w 2115624"/>
              <a:gd name="connsiteY0" fmla="*/ 571931 h 588709"/>
              <a:gd name="connsiteX1" fmla="*/ 0 w 2115624"/>
              <a:gd name="connsiteY1" fmla="*/ 588709 h 588709"/>
              <a:gd name="connsiteX0" fmla="*/ 2135177 w 2135177"/>
              <a:gd name="connsiteY0" fmla="*/ 654153 h 654153"/>
              <a:gd name="connsiteX1" fmla="*/ 0 w 2135177"/>
              <a:gd name="connsiteY1" fmla="*/ 461381 h 654153"/>
              <a:gd name="connsiteX0" fmla="*/ 2170372 w 2170372"/>
              <a:gd name="connsiteY0" fmla="*/ 501379 h 743914"/>
              <a:gd name="connsiteX1" fmla="*/ 0 w 2170372"/>
              <a:gd name="connsiteY1" fmla="*/ 743914 h 743914"/>
              <a:gd name="connsiteX0" fmla="*/ 2176208 w 2176208"/>
              <a:gd name="connsiteY0" fmla="*/ 673784 h 916319"/>
              <a:gd name="connsiteX1" fmla="*/ 5836 w 2176208"/>
              <a:gd name="connsiteY1" fmla="*/ 916319 h 916319"/>
            </a:gdLst>
            <a:ahLst/>
            <a:cxnLst>
              <a:cxn ang="0">
                <a:pos x="connsiteX0" y="connsiteY0"/>
              </a:cxn>
              <a:cxn ang="0">
                <a:pos x="connsiteX1" y="connsiteY1"/>
              </a:cxn>
            </a:cxnLst>
            <a:rect l="l" t="t" r="r" b="b"/>
            <a:pathLst>
              <a:path w="2176208" h="916319">
                <a:moveTo>
                  <a:pt x="2176208" y="673784"/>
                </a:moveTo>
                <a:cubicBezTo>
                  <a:pt x="1905629" y="-386025"/>
                  <a:pt x="-122512" y="-112486"/>
                  <a:pt x="5836" y="916319"/>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16" name="Picture 13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B1EA2E0C-A6FC-471C-BAC3-80260FFA234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94910" y="2014353"/>
            <a:ext cx="5219135" cy="698704"/>
          </a:xfrm>
          <a:prstGeom prst="rect">
            <a:avLst/>
          </a:prstGeom>
        </p:spPr>
      </p:pic>
      <p:pic>
        <p:nvPicPr>
          <p:cNvPr id="18" name="Picture 17">
            <a:extLst>
              <a:ext uri="{FF2B5EF4-FFF2-40B4-BE49-F238E27FC236}">
                <a16:creationId xmlns:a16="http://schemas.microsoft.com/office/drawing/2014/main" id="{787BF073-C753-4283-93DD-FC8E77A660EE}"/>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197611" y="1837851"/>
            <a:ext cx="2161830" cy="922667"/>
          </a:xfrm>
          <a:prstGeom prst="rect">
            <a:avLst/>
          </a:prstGeom>
        </p:spPr>
      </p:pic>
      <p:pic>
        <p:nvPicPr>
          <p:cNvPr id="11" name="Picture 10">
            <a:extLst>
              <a:ext uri="{FF2B5EF4-FFF2-40B4-BE49-F238E27FC236}">
                <a16:creationId xmlns:a16="http://schemas.microsoft.com/office/drawing/2014/main" id="{1F3B54A1-F52D-4C5E-BBD5-CA4AA3F3484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94910" y="5170877"/>
            <a:ext cx="3019637" cy="283249"/>
          </a:xfrm>
          <a:prstGeom prst="rect">
            <a:avLst/>
          </a:prstGeom>
        </p:spPr>
      </p:pic>
      <p:pic>
        <p:nvPicPr>
          <p:cNvPr id="13" name="Picture 12">
            <a:extLst>
              <a:ext uri="{FF2B5EF4-FFF2-40B4-BE49-F238E27FC236}">
                <a16:creationId xmlns:a16="http://schemas.microsoft.com/office/drawing/2014/main" id="{0287C7EE-8EE4-45ED-B623-B60A62A9809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374195" y="4940193"/>
            <a:ext cx="2038069" cy="653783"/>
          </a:xfrm>
          <a:prstGeom prst="rect">
            <a:avLst/>
          </a:prstGeom>
        </p:spPr>
      </p:pic>
      <p:pic>
        <p:nvPicPr>
          <p:cNvPr id="17" name="Picture 16">
            <a:extLst>
              <a:ext uri="{FF2B5EF4-FFF2-40B4-BE49-F238E27FC236}">
                <a16:creationId xmlns:a16="http://schemas.microsoft.com/office/drawing/2014/main" id="{DBC0FD15-9491-47AE-BB67-B39D2388B473}"/>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94909" y="5784696"/>
            <a:ext cx="3462353" cy="734438"/>
          </a:xfrm>
          <a:prstGeom prst="rect">
            <a:avLst/>
          </a:prstGeom>
        </p:spPr>
      </p:pic>
      <p:pic>
        <p:nvPicPr>
          <p:cNvPr id="20" name="Picture 19">
            <a:extLst>
              <a:ext uri="{FF2B5EF4-FFF2-40B4-BE49-F238E27FC236}">
                <a16:creationId xmlns:a16="http://schemas.microsoft.com/office/drawing/2014/main" id="{7035C11E-14FF-4D71-B175-CFFD3B66B1DD}"/>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841105" y="5693861"/>
            <a:ext cx="3652526" cy="734437"/>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dirty="0"/>
              <a:t>Let the discharge to atmosphere be located at the elevation of the bottom of the tank…</a:t>
            </a:r>
          </a:p>
          <a:p>
            <a:r>
              <a:rPr lang="en-US" dirty="0"/>
              <a:t>When does the flow rate go to zero?</a:t>
            </a:r>
          </a:p>
          <a:p>
            <a:r>
              <a:rPr lang="en-US" dirty="0"/>
              <a:t>What is the average flow rate during this process if the tank is drained completely?</a:t>
            </a:r>
          </a:p>
          <a:p>
            <a:r>
              <a:rPr lang="en-US" dirty="0"/>
              <a:t>How could you modify the design to keep Q more constant?</a:t>
            </a:r>
          </a:p>
        </p:txBody>
      </p:sp>
      <p:pic>
        <p:nvPicPr>
          <p:cNvPr id="7536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6488" y="4909067"/>
            <a:ext cx="2812446" cy="194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116488" y="351981"/>
            <a:ext cx="2812446" cy="596579"/>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462348" y="281847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60363" y="3520753"/>
            <a:ext cx="868571" cy="522667"/>
          </a:xfrm>
          <a:prstGeom prst="rect">
            <a:avLst/>
          </a:prstGeom>
        </p:spPr>
      </p:pic>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370" name="Mathcad" r:id="rId5" imgW="4200480" imgH="2933640" progId="Mathcad">
                  <p:embed/>
                </p:oleObj>
              </mc:Choice>
              <mc:Fallback>
                <p:oleObj name="Mathcad" r:id="rId5" imgW="4200480" imgH="2933640" progId="Mathca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0" y="1806575"/>
            <a:ext cx="2687638" cy="1373188"/>
          </a:xfrm>
          <a:prstGeom prst="rect">
            <a:avLst/>
          </a:prstGeom>
          <a:noFill/>
          <a:ln w="12700">
            <a:noFill/>
            <a:miter lim="800000"/>
            <a:headEnd type="none" w="lg" len="med"/>
            <a:tailEnd type="none" w="lg" len="med"/>
          </a:ln>
          <a:effectLst/>
        </p:spPr>
        <p:txBody>
          <a:bodyPr>
            <a:spAutoFit/>
          </a:bodyPr>
          <a:lstStyle/>
          <a:p>
            <a:r>
              <a:rPr lang="en-US" dirty="0"/>
              <a:t>Case 1, h</a:t>
            </a:r>
            <a:r>
              <a:rPr lang="en-US" baseline="-25000" dirty="0"/>
              <a:t>0</a:t>
            </a:r>
            <a:r>
              <a:rPr lang="en-US" dirty="0"/>
              <a:t>=50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0" y="4330702"/>
            <a:ext cx="6797702" cy="2543175"/>
            <a:chOff x="0" y="2728"/>
            <a:chExt cx="4282" cy="160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371" name="Mathcad" r:id="rId7" imgW="4438800" imgH="2819520" progId="Mathcad">
                    <p:embed/>
                  </p:oleObj>
                </mc:Choice>
                <mc:Fallback>
                  <p:oleObj name="Mathcad" r:id="rId7" imgW="4438800" imgH="2819520" progId="Mathca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0" y="2778"/>
              <a:ext cx="1693" cy="865"/>
            </a:xfrm>
            <a:prstGeom prst="rect">
              <a:avLst/>
            </a:prstGeom>
            <a:noFill/>
            <a:ln w="12700">
              <a:noFill/>
              <a:miter lim="800000"/>
              <a:headEnd type="none" w="lg" len="med"/>
              <a:tailEnd type="none" w="lg" len="med"/>
            </a:ln>
            <a:effectLst/>
          </p:spPr>
          <p:txBody>
            <a:bodyPr>
              <a:spAutoFit/>
            </a:bodyPr>
            <a:lstStyle/>
            <a:p>
              <a:r>
                <a:rPr lang="en-US" dirty="0"/>
                <a:t>Case 2, h</a:t>
              </a:r>
              <a:r>
                <a:rPr lang="en-US" baseline="-25000" dirty="0"/>
                <a:t>0</a:t>
              </a:r>
              <a:r>
                <a:rPr lang="en-US" dirty="0"/>
                <a:t>=1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164881" name="Picture 17"/>
          <p:cNvPicPr>
            <a:picLocks noChangeAspect="1" noChangeArrowheads="1"/>
          </p:cNvPicPr>
          <p:nvPr/>
        </p:nvPicPr>
        <p:blipFill>
          <a:blip r:embed="rId9" cstate="print"/>
          <a:srcRect/>
          <a:stretch>
            <a:fillRect/>
          </a:stretch>
        </p:blipFill>
        <p:spPr bwMode="auto">
          <a:xfrm>
            <a:off x="6815987" y="3583617"/>
            <a:ext cx="2328013" cy="1622718"/>
          </a:xfrm>
          <a:prstGeom prst="rect">
            <a:avLst/>
          </a:prstGeom>
          <a:noFill/>
          <a:ln w="9525">
            <a:noFill/>
            <a:miter lim="800000"/>
            <a:headEnd/>
            <a:tailEnd/>
          </a:ln>
          <a:effectLst/>
        </p:spPr>
      </p:pic>
      <p:cxnSp>
        <p:nvCxnSpPr>
          <p:cNvPr id="13" name="Straight Arrow Connector 12"/>
          <p:cNvCxnSpPr/>
          <p:nvPr/>
        </p:nvCxnSpPr>
        <p:spPr bwMode="auto">
          <a:xfrm>
            <a:off x="8399721" y="3965944"/>
            <a:ext cx="0" cy="60605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 name="Rectangle 10"/>
          <p:cNvSpPr/>
          <p:nvPr/>
        </p:nvSpPr>
        <p:spPr>
          <a:xfrm>
            <a:off x="8213653" y="4124323"/>
            <a:ext cx="437940" cy="276999"/>
          </a:xfrm>
          <a:prstGeom prst="rect">
            <a:avLst/>
          </a:prstGeom>
          <a:solidFill>
            <a:schemeClr val="bg1"/>
          </a:solidFill>
        </p:spPr>
        <p:txBody>
          <a:bodyPr wrap="none">
            <a:spAutoFit/>
          </a:bodyPr>
          <a:lstStyle/>
          <a:p>
            <a:r>
              <a:rPr lang="en-US" sz="1200" dirty="0" err="1"/>
              <a:t>h</a:t>
            </a:r>
            <a:r>
              <a:rPr lang="en-US" sz="1200" baseline="-25000" dirty="0" err="1"/>
              <a:t>tank</a:t>
            </a:r>
            <a:endParaRPr lang="en-US" sz="1200" dirty="0"/>
          </a:p>
        </p:txBody>
      </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t>Design a drain system for a tank</a:t>
            </a:r>
          </a:p>
        </p:txBody>
      </p:sp>
      <p:sp>
        <p:nvSpPr>
          <p:cNvPr id="11" name="TextBox 10"/>
          <p:cNvSpPr txBox="1"/>
          <p:nvPr/>
        </p:nvSpPr>
        <p:spPr>
          <a:xfrm>
            <a:off x="4120737" y="4257964"/>
            <a:ext cx="3828292" cy="523220"/>
          </a:xfrm>
          <a:prstGeom prst="rect">
            <a:avLst/>
          </a:prstGeom>
          <a:noFill/>
        </p:spPr>
        <p:txBody>
          <a:bodyPr wrap="none" rtlCol="0">
            <a:spAutoFit/>
          </a:bodyPr>
          <a:lstStyle/>
          <a:p>
            <a:r>
              <a:rPr lang="en-US" dirty="0"/>
              <a:t>Substitute valve diameter</a:t>
            </a:r>
          </a:p>
        </p:txBody>
      </p:sp>
      <p:sp>
        <p:nvSpPr>
          <p:cNvPr id="17" name="TextBox 16"/>
          <p:cNvSpPr txBox="1"/>
          <p:nvPr/>
        </p:nvSpPr>
        <p:spPr>
          <a:xfrm>
            <a:off x="270933" y="6334780"/>
            <a:ext cx="7516801" cy="523220"/>
          </a:xfrm>
          <a:prstGeom prst="rect">
            <a:avLst/>
          </a:prstGeom>
          <a:noFill/>
        </p:spPr>
        <p:txBody>
          <a:bodyPr wrap="none" rtlCol="0">
            <a:spAutoFit/>
          </a:bodyPr>
          <a:lstStyle/>
          <a:p>
            <a:r>
              <a:rPr lang="en-US" dirty="0"/>
              <a:t>Here </a:t>
            </a:r>
            <a:r>
              <a:rPr lang="en-US" dirty="0" err="1"/>
              <a:t>K</a:t>
            </a:r>
            <a:r>
              <a:rPr lang="en-US" baseline="-25000" dirty="0" err="1"/>
              <a:t>e</a:t>
            </a:r>
            <a:r>
              <a:rPr lang="en-US" dirty="0"/>
              <a:t> is the total minor loss for the drain system</a:t>
            </a:r>
          </a:p>
        </p:txBody>
      </p:sp>
      <p:pic>
        <p:nvPicPr>
          <p:cNvPr id="342029" name="Picture 13" descr="C:\Users\mw24\Pictures\Atima 5 sed wire front.png"/>
          <p:cNvPicPr>
            <a:picLocks noChangeAspect="1" noChangeArrowheads="1"/>
          </p:cNvPicPr>
          <p:nvPr/>
        </p:nvPicPr>
        <p:blipFill>
          <a:blip r:embed="rId8"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a:solidFill>
                    <a:schemeClr val="accent4"/>
                  </a:solidFill>
                </a:rPr>
                <a:t>0</a:t>
              </a:r>
            </a:p>
          </p:txBody>
        </p:sp>
      </p:grpSp>
      <p:sp>
        <p:nvSpPr>
          <p:cNvPr id="6" name="TextBox 5"/>
          <p:cNvSpPr txBox="1"/>
          <p:nvPr/>
        </p:nvSpPr>
        <p:spPr>
          <a:xfrm>
            <a:off x="5486400" y="1717531"/>
            <a:ext cx="3396343" cy="954107"/>
          </a:xfrm>
          <a:prstGeom prst="rect">
            <a:avLst/>
          </a:prstGeom>
          <a:noFill/>
        </p:spPr>
        <p:txBody>
          <a:bodyPr wrap="square" rtlCol="0">
            <a:spAutoFit/>
          </a:bodyPr>
          <a:lstStyle/>
          <a:p>
            <a:r>
              <a:rPr lang="en-US" dirty="0"/>
              <a:t>Integrated results giving h as f(t)</a:t>
            </a:r>
          </a:p>
        </p:txBody>
      </p:sp>
      <p:pic>
        <p:nvPicPr>
          <p:cNvPr id="18" name="Picture 2" descr="Sage or Guide">
            <a:hlinkClick r:id="rId9" action="ppaction://hlinkpres?slideindex=12&amp;slidetitle=TankDrainTime"/>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a:t>Empty the tank completely</a:t>
            </a:r>
          </a:p>
        </p:txBody>
      </p:sp>
      <p:pic>
        <p:nvPicPr>
          <p:cNvPr id="4" name="Picture 3">
            <a:extLst>
              <a:ext uri="{FF2B5EF4-FFF2-40B4-BE49-F238E27FC236}">
                <a16:creationId xmlns:a16="http://schemas.microsoft.com/office/drawing/2014/main" id="{41251A71-D60C-4BF9-AC6E-720B81E04E2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1579" y="1790936"/>
            <a:ext cx="3997670" cy="799935"/>
          </a:xfrm>
          <a:prstGeom prst="rect">
            <a:avLst/>
          </a:prstGeom>
        </p:spPr>
      </p:pic>
      <p:pic>
        <p:nvPicPr>
          <p:cNvPr id="8" name="Picture 7">
            <a:extLst>
              <a:ext uri="{FF2B5EF4-FFF2-40B4-BE49-F238E27FC236}">
                <a16:creationId xmlns:a16="http://schemas.microsoft.com/office/drawing/2014/main" id="{1A32CA06-FC1A-4CA9-A439-1C1B5D6F34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9243" y="2985660"/>
            <a:ext cx="4773547" cy="799935"/>
          </a:xfrm>
          <a:prstGeom prst="rect">
            <a:avLst/>
          </a:prstGeom>
        </p:spPr>
      </p:pic>
      <p:pic>
        <p:nvPicPr>
          <p:cNvPr id="10" name="Picture 9">
            <a:extLst>
              <a:ext uri="{FF2B5EF4-FFF2-40B4-BE49-F238E27FC236}">
                <a16:creationId xmlns:a16="http://schemas.microsoft.com/office/drawing/2014/main" id="{42167729-814C-4045-A1A7-32CAC253198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60987" y="4088844"/>
            <a:ext cx="2700694" cy="742843"/>
          </a:xfrm>
          <a:prstGeom prst="rect">
            <a:avLst/>
          </a:prstGeom>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0932" y="5196644"/>
            <a:ext cx="5219707" cy="799935"/>
          </a:xfrm>
          <a:prstGeom prst="rect">
            <a:avLst/>
          </a:prstGeom>
        </p:spPr>
      </p:pic>
      <p:pic>
        <p:nvPicPr>
          <p:cNvPr id="24" name="Picture 23">
            <a:extLst>
              <a:ext uri="{FF2B5EF4-FFF2-40B4-BE49-F238E27FC236}">
                <a16:creationId xmlns:a16="http://schemas.microsoft.com/office/drawing/2014/main" id="{D1F9F342-5237-44D1-ABA4-1D3608901B4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293824" y="2761549"/>
            <a:ext cx="2854095" cy="760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6" name="TextBox 35">
            <a:extLst>
              <a:ext uri="{FF2B5EF4-FFF2-40B4-BE49-F238E27FC236}">
                <a16:creationId xmlns:a16="http://schemas.microsoft.com/office/drawing/2014/main" id="{6605696A-DFBF-49E8-8639-924A327CB17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590"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500"/>
                                        <p:tgtEl>
                                          <p:spTgt spid="4540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500"/>
                                        <p:tgtEl>
                                          <p:spTgt spid="45419"/>
                                        </p:tgtEl>
                                      </p:cBhvr>
                                    </p:animEffect>
                                  </p:childTnLst>
                                </p:cTn>
                              </p:par>
                            </p:childTnLst>
                          </p:cTn>
                        </p:par>
                        <p:par>
                          <p:cTn id="21" fill="hold">
                            <p:stCondLst>
                              <p:cond delay="2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3" name="Picture 2">
            <a:extLst>
              <a:ext uri="{FF2B5EF4-FFF2-40B4-BE49-F238E27FC236}">
                <a16:creationId xmlns:a16="http://schemas.microsoft.com/office/drawing/2014/main" id="{F95C721B-B47E-4B62-B1FD-E206ECA8DCC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5" name="Picture 4">
            <a:extLst>
              <a:ext uri="{FF2B5EF4-FFF2-40B4-BE49-F238E27FC236}">
                <a16:creationId xmlns:a16="http://schemas.microsoft.com/office/drawing/2014/main" id="{44044EB5-E993-4E0C-8AA5-8D3CBADE23F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081"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d</a:t>
              </a:r>
              <a:r>
                <a:rPr lang="en-US" baseline="-25000" dirty="0" err="1"/>
                <a:t>float</a:t>
              </a:r>
              <a:endParaRPr lang="en-US" dirty="0"/>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dirty="0" err="1"/>
                <a:t>h</a:t>
              </a:r>
              <a:r>
                <a:rPr lang="en-US" baseline="-25000" dirty="0" err="1"/>
                <a:t>submerged</a:t>
              </a:r>
              <a:endParaRPr lang="en-US" dirty="0"/>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h</a:t>
              </a:r>
              <a:r>
                <a:rPr lang="en-US" baseline="-25000" dirty="0" err="1"/>
                <a:t>tank</a:t>
              </a:r>
              <a:endParaRPr lang="en-US" dirty="0"/>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A971473E-0A57-4580-A0AD-71F90FDF0F33}"/>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F762A63D-03AC-47D7-B76A-A93078083862}"/>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54"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43"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744"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3A4097B3-4236-4F60-9B93-EFE2D685306F}"/>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692E3D85-E230-4CA0-AA14-464867DE75D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1353674123"/>
              </p:ext>
            </p:extLst>
          </p:nvPr>
        </p:nvGraphicFramePr>
        <p:xfrm>
          <a:off x="1576388" y="3255963"/>
          <a:ext cx="177800" cy="284162"/>
        </p:xfrm>
        <a:graphic>
          <a:graphicData uri="http://schemas.openxmlformats.org/presentationml/2006/ole">
            <mc:AlternateContent xmlns:mc="http://schemas.openxmlformats.org/markup-compatibility/2006">
              <mc:Choice xmlns:v="urn:schemas-microsoft-com:vml" Requires="v">
                <p:oleObj spid="_x0000_s748054" name="Equation" r:id="rId8" imgW="177480" imgH="291960" progId="Equation.DSMT4">
                  <p:embed/>
                </p:oleObj>
              </mc:Choice>
              <mc:Fallback>
                <p:oleObj name="Equation" r:id="rId8" imgW="177480" imgH="291960" progId="Equation.DSMT4">
                  <p:embed/>
                  <p:pic>
                    <p:nvPicPr>
                      <p:cNvPr id="0" name="Picture 5"/>
                      <p:cNvPicPr>
                        <a:picLocks noChangeArrowheads="1"/>
                      </p:cNvPicPr>
                      <p:nvPr/>
                    </p:nvPicPr>
                    <p:blipFill>
                      <a:blip r:embed="rId9"/>
                      <a:srcRect/>
                      <a:stretch>
                        <a:fillRect/>
                      </a:stretch>
                    </p:blipFill>
                    <p:spPr bwMode="auto">
                      <a:xfrm>
                        <a:off x="1576388" y="3255963"/>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8" name="Rectangle 7"/>
          <p:cNvSpPr/>
          <p:nvPr/>
        </p:nvSpPr>
        <p:spPr>
          <a:xfrm>
            <a:off x="3382078" y="2485002"/>
            <a:ext cx="4427815" cy="523220"/>
          </a:xfrm>
          <a:prstGeom prst="rect">
            <a:avLst/>
          </a:prstGeom>
        </p:spPr>
        <p:txBody>
          <a:bodyPr wrap="none">
            <a:spAutoFit/>
          </a:bodyPr>
          <a:lstStyle/>
          <a:p>
            <a:r>
              <a:rPr lang="en-US" dirty="0">
                <a:latin typeface="+mj-lt"/>
              </a:rPr>
              <a:t>Area of the constricted flow</a:t>
            </a:r>
          </a:p>
        </p:txBody>
      </p:sp>
      <p:sp>
        <p:nvSpPr>
          <p:cNvPr id="9" name="Rectangle 8"/>
          <p:cNvSpPr/>
          <p:nvPr/>
        </p:nvSpPr>
        <p:spPr>
          <a:xfrm>
            <a:off x="3395726" y="3102408"/>
            <a:ext cx="3175869" cy="523220"/>
          </a:xfrm>
          <a:prstGeom prst="rect">
            <a:avLst/>
          </a:prstGeom>
        </p:spPr>
        <p:txBody>
          <a:bodyPr wrap="none">
            <a:spAutoFit/>
          </a:bodyPr>
          <a:lstStyle/>
          <a:p>
            <a:r>
              <a:rPr lang="en-US" dirty="0">
                <a:latin typeface="+mj-lt"/>
              </a:rPr>
              <a:t>Continuity equation</a:t>
            </a:r>
          </a:p>
        </p:txBody>
      </p:sp>
      <p:sp>
        <p:nvSpPr>
          <p:cNvPr id="10" name="Rectangle 9"/>
          <p:cNvSpPr/>
          <p:nvPr/>
        </p:nvSpPr>
        <p:spPr>
          <a:xfrm>
            <a:off x="3436669" y="3972608"/>
            <a:ext cx="5197257" cy="523220"/>
          </a:xfrm>
          <a:prstGeom prst="rect">
            <a:avLst/>
          </a:prstGeom>
        </p:spPr>
        <p:txBody>
          <a:bodyPr wrap="none">
            <a:spAutoFit/>
          </a:bodyPr>
          <a:lstStyle/>
          <a:p>
            <a:r>
              <a:rPr lang="en-US" dirty="0">
                <a:latin typeface="+mj-lt"/>
              </a:rPr>
              <a:t>Orifice Equation (memorize this!)</a:t>
            </a:r>
          </a:p>
        </p:txBody>
      </p:sp>
      <p:pic>
        <p:nvPicPr>
          <p:cNvPr id="747526" name="Picture 6"/>
          <p:cNvPicPr>
            <a:picLocks noChangeAspect="1" noChangeArrowheads="1"/>
          </p:cNvPicPr>
          <p:nvPr/>
        </p:nvPicPr>
        <p:blipFill>
          <a:blip r:embed="rId10"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409434" y="4776716"/>
            <a:ext cx="8407020" cy="1938992"/>
          </a:xfrm>
          <a:prstGeom prst="rect">
            <a:avLst/>
          </a:prstGeom>
          <a:noFill/>
        </p:spPr>
        <p:txBody>
          <a:bodyPr wrap="square" rtlCol="0">
            <a:spAutoFit/>
          </a:bodyPr>
          <a:lstStyle/>
          <a:p>
            <a:r>
              <a:rPr lang="en-US" sz="2400" dirty="0">
                <a:latin typeface="+mj-lt"/>
              </a:rPr>
              <a:t>This equation applies to a horizontal orifice (so that the depth of submergence is constant). For depth of submergence larger than the diameter of the orifice this equation can be applied to vertical orifices. There is a general equation for vertical orifices in </a:t>
            </a:r>
            <a:r>
              <a:rPr lang="en-US" sz="2400" dirty="0" err="1">
                <a:latin typeface="+mj-lt"/>
              </a:rPr>
              <a:t>aide.physchem</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205301" y="268870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665288" y="3275516"/>
            <a:ext cx="1049676" cy="264609"/>
          </a:xfrm>
          <a:prstGeom prst="rect">
            <a:avLst/>
          </a:prstGeom>
        </p:spPr>
      </p:pic>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57200" y="4068595"/>
            <a:ext cx="2898602" cy="40258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chemeClr val="accent1"/>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chemeClr val="accent1"/>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29"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7.304"/>
  <p:tag name="LATEXADDIN" val="\documentclass{article}&#10;\usepackage{amsmath}&#10;\pagestyle{empty}&#10;\begin{document}&#10;&#10;$$\frac{p_{in} - p_{out}}{\rho g} = \frac{V_{out}^2 - V_{in}^2}{2g} + h_e$$&#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27.297"/>
  <p:tag name="LATEXADDIN" val="\documentclass{article}&#10;\usepackage{amsmath}&#10;\pagestyle{empty}&#10;\begin{document}&#10;&#10;$$\frac{p_{in}}{\rho g} + \frac{V_{in}^2}{2g} = \frac{p_{out}}{\rho g} + \frac{V_{out}^2}{2g} + h_e$$&#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03.262"/>
  <p:tag name="LATEXADDIN" val="\documentclass{article}&#10;\usepackage{amsmath}&#10;\pagestyle{empty}&#10;\begin{document}&#10;&#10;$${\bf{M}}_1 + {\bf{M}}_2 = \bf{W} + \bf{F}_{p_1} + \bf{F}_{p_2} + \bf{F}_{ss}$$&#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383.577"/>
  <p:tag name="LATEXADDIN" val="\documentclass{article}&#10;\usepackage{amsmath}&#10;\pagestyle{empty}&#10;\begin{document}&#10;&#10;$M_{1x} + M_{2x} = F_{p_{1x}} + F_{p_{2x}}$&#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1354"/>
  <p:tag name="LATEXADDIN" val="\documentclass{article}&#10;\usepackage{amsmath}&#10;\pagestyle{empty}&#10;\begin{document}&#10;&#10;$$M_{1x} =  - \rho V_{in}^2 A_{in}$$&#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8853"/>
  <p:tag name="LATEXADDIN" val="\documentclass{article}&#10;\usepackage{amsmath}&#10;\pagestyle{empty}&#10;\begin{document}&#10;&#10;$$M_{2x} =  \rho V_{out}^2 A_{out}$$&#10;&#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387.701"/>
  <p:tag name="LATEXADDIN" val="\documentclass{article}&#10;\usepackage{amsmath}&#10;\pagestyle{empty}&#10;\begin{document}&#10;&#10;$$ - \rho V_{in}^2 A_{in} + \rho V_{out}^2 A_{out} = p_{in} A_{out} - p_{out} A_{ou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1812.523"/>
  <p:tag name="LATEXADDIN" val="\documentclass{article}&#10;\usepackage{amsmath}&#10;\pagestyle{empty}&#10;\begin{document}&#10;&#10;&#10;$$ h_e = \frac{V_{out}^2 - V_{in}^2\frac{V_{out}}{V_{in}}}{g} + \frac{V_{in}^2 - V_{out}^2}{2g}$$&#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3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5.9167"/>
  <p:tag name="LATEXADDIN" val="\documentclass{article}&#10;\usepackage{amsmath}&#10;\pagestyle{empty}&#10;\begin{document}&#10;&#10;&#10;$$ \frac{A_{in}}{A_{out}} = \frac{V_{out}}{V_{in}}$$&#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66.067"/>
  <p:tag name="LATEXADDIN" val="\documentclass{article}&#10;\usepackage{amsmath}&#10;\pagestyle{empty}&#10;\begin{document}&#10;&#10;$$h_e = \frac{V_{out}^2 - 2 V_{in} V_{out} + V_{in}^2}{2g}$$&#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06.599"/>
  <p:tag name="LATEXADDIN" val="\documentclass{article}&#10;\usepackage{amsmath}&#10;\pagestyle{empty}&#10;\begin{document}&#10;&#10;$${h_e} = \frac{V_{in}^2}{2g}{\left( {1 - \frac{A_{in}}{A_{out}}} \right)^2}$$&#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10;$${h_e} = \frac{V_{out}^2}{2g}{\left( {\frac{A_{out}}{A_{in}}} -1 \right)^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833.1458"/>
  <p:tag name="ORIGINALWIDTH" val="1181.102"/>
  <p:tag name="LATEXADDIN" val="\documentclass{article}&#10;\usepackage{amsmath}&#10;\pagestyle{empty}&#10;\begin{document}&#10;&#10;&#10;$$\begin{array}{l}&#10;&#10;&#10;$$h_e = \frac{V_{in}^2}{2g}  \left( 1 - &#10;\frac{A_{in}}{A_{out}} \right)^2&#10;\\&#10;\frac{A_{in}}{A_{out}} = \frac{V_{out}}{V_{in}}&#10;\\&#10;V_{in} = \frac{V_{out} A_{out}} {A_{in}}&#10;\\&#10;h_e = \frac{V_{out}^2}{2g}   \left( \frac{{{A_{out}}}}{{{A_{in}}}} - 1 \right)^2$$&#10;&#10;\end{array}$$&#10;&#10;\end{document}"/>
  <p:tag name="IGUANATEXSIZE" val="20"/>
  <p:tag name="IGUANATEXCURSOR" val="358"/>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307.087"/>
  <p:tag name="LATEXADDIN" val="\documentclass{article}&#10;\usepackage{amsmath}&#10;\pagestyle{empty}&#10;\begin{document}&#10;&#10;$$Q =  - \frac{d\rlap{--}V}{dt} = - \frac{{A_{Tank}}dh}{dt}$$&#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951.631"/>
  <p:tag name="LATEXADDIN" val="\documentclass{article}&#10;\usepackage{amsmath}&#10;\pagestyle{empty}&#10;\begin{document}&#10;&#10;$$h_e = K_e \frac{Q^2}{2gA_{Valv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98.8"/>
  <p:tag name="LATEXADDIN" val="\documentclass{article}&#10;\usepackage{amsmath}&#10;\pagestyle{empty}&#10;\begin{document}&#10;&#10;$$A_{Tank} \frac{dh}{dt} + A_{Valve} \sqrt{\frac{2gh}{K_e}} = 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469.4413"/>
  <p:tag name="ORIGINALWIDTH" val="1455.568"/>
  <p:tag name="LATEXADDIN" val="\documentclass{article}&#10;\usepackage{amsmath}&#10;\pagestyle{empty}&#10;\begin{document}&#10;&#10;$$\frac{ -A_{Tank}}{{A_{Valve}} \sqrt{\frac{2g}{K_e}} }   \int \limits_{h_0}^h \frac{dh}{\sqrt h} = \int \limits_0^t {dt}$$&#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88.4514"/>
  <p:tag name="ORIGINALWIDTH" val="1832.771"/>
  <p:tag name="LATEXADDIN" val="\documentclass{article}&#10;\usepackage{amsmath}&#10;\pagestyle{empty}&#10;\begin{document}&#10;&#10;$$\frac{ -A_{Tank}}{A_{Valve} \sqrt{ \frac{2g}{K_e}} } *2 \left( h^{1/2} - h_0^{1/2} \right) = 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278.965"/>
  <p:tag name="LATEXADDIN" val="\documentclass{article}&#10;\usepackage{amsmath}&#10;\pagestyle{empty}&#10;\begin{document}&#10;&#10;$$Q = A_{Valve} \sqrt{\frac{2g}{K_e}} \left( \sqrt{h_0}  - t \frac{A_{Valve}}{2 A_{tank}} \sqrt{\frac{2g}{K_e}} \right)$$&#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9.306"/>
  <p:tag name="LATEXADDIN" val="\documentclass{article}&#10;\usepackage{amsmath}&#10;\pagestyle{empty}&#10;\begin{document}&#10;&#10;&#10;$$\sqrt h_e  = \sqrt{h_0} - t \frac{A_{Valve}}{2 A_{tank}} \sqrt {\frac{2g}{K_e}}$$&#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46.457"/>
  <p:tag name="LATEXADDIN" val="\documentclass{article}&#10;\usepackage{amsmath}&#10;\pagestyle{empty}&#10;\begin{document}&#10;&#10;&#10;$$Q = \Pi_{vc} A_{or} \sqrt{2g} \left( \sqrt{h_0} - \frac{t \Pi_{vc}}{2} \frac{A_{or}}{A_{tank}} \sqrt{2g} \right)$$&#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097.113"/>
  <p:tag name="LATEXADDIN" val="\documentclass{article}&#10;\usepackage{amsmath}&#10;\pagestyle{empty}&#10;\begin{document}&#10;&#10;$$\frac{Q}{Q_0} = 1 - \frac{t Q_0}{2 A_{Tank} h_0}$$&#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313.461"/>
  <p:tag name="LATEXADDIN" val="\documentclass{article}&#10;\usepackage{amsmath}&#10;\pagestyle{empty}&#10;\begin{document}&#10;&#10;$$Q = A_{Valve} \sqrt{ \frac{2g}{K_e} } \left( \sqrt{h_0} - t \frac{A_{Valve}}{2 A_{Tank}} \sqrt{ \frac{2g}{K_e} } \right)$$&#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43.082"/>
  <p:tag name="LATEXADDIN" val="\documentclass{article}&#10;\usepackage{amsmath}&#10;\pagestyle{empty}&#10;\begin{document}&#10;&#10;$$ Q_0 t_{Design} = A_{Tank} h_{Tank}$$&#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916.3854"/>
  <p:tag name="LATEXADDIN" val="\documentclass{article}&#10;\usepackage{amsmath}&#10;\pagestyle{empty}&#10;\begin{document}&#10;&#10;$$ \frac{Q_0}{A_{Tank}} = \frac{h_{Tank}}{t_{Design}}$$&#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532.808"/>
  <p:tag name="LATEXADDIN" val="\documentclass{article}&#10;\usepackage{amsmath}&#10;\pagestyle{empty}&#10;\begin{document}&#10;&#10;&#10;$$ \frac{C_{Cl_2}} {C_{Cl_{2_0}}} = 1 - \frac{1}{2} \frac{t}{t_{Design}} \frac{h_{Tank}}{h_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5.527"/>
  <p:tag name="LATEXADDIN" val="\documentclass{article}&#10;\usepackage{amsmath}&#10;\pagestyle{empty}&#10;\begin{document}&#10;&#10;&#10;$$\sqrt h  = \sqrt{h_0} - t_{Drain} \frac{A_{Valve}}{2 A_{tank}} \sqrt {\frac{2g}{K_e}}$$&#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95.1256"/>
  <p:tag name="LATEXADDIN" val="\documentclass{article}&#10;\usepackage{amsmath}&#10;\pagestyle{empty}&#10;\begin{document}&#10;&#10;&#10;$$A_{Valve} = \frac{\pi D_{Valve}^2}{4}$$&#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4.574"/>
  <p:tag name="LATEXADDIN" val="\documentclass{article}&#10;\usepackage{amsmath}&#10;\pagestyle{empty}&#10;\begin{document}&#10;&#10;$$ A_{Valve} = \frac{2 A_{Tank}}{t_{Drain}}\sqrt {\frac{K_e h_0} {2g}}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pagestyle{empty}&#10;\begin{document}&#10;&#10;$$ A_{o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117078</TotalTime>
  <Words>5653</Words>
  <Application>Microsoft Office PowerPoint</Application>
  <PresentationFormat>On-screen Show (4:3)</PresentationFormat>
  <Paragraphs>1003</Paragraphs>
  <Slides>118</Slides>
  <Notes>85</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2</vt:i4>
      </vt:variant>
      <vt:variant>
        <vt:lpstr>Slide Titles</vt:lpstr>
      </vt:variant>
      <vt:variant>
        <vt:i4>118</vt:i4>
      </vt:variant>
    </vt:vector>
  </HeadingPairs>
  <TitlesOfParts>
    <vt:vector size="134" baseType="lpstr">
      <vt:lpstr>Baskerville Old Face</vt:lpstr>
      <vt:lpstr>Arial</vt:lpstr>
      <vt:lpstr>Cambria Math</vt:lpstr>
      <vt:lpstr>Euclid Symbol</vt:lpstr>
      <vt:lpstr>Monotype Sorts</vt:lpstr>
      <vt:lpstr>Symbol</vt:lpstr>
      <vt:lpstr>Century Gothic</vt:lpstr>
      <vt:lpstr>Book Antiqua</vt:lpstr>
      <vt:lpstr>Wingdings</vt:lpstr>
      <vt:lpstr>Calibri</vt:lpstr>
      <vt:lpstr>Candara</vt:lpstr>
      <vt:lpstr>Times New Roman</vt:lpstr>
      <vt:lpstr>Lecture 4540 2016</vt:lpstr>
      <vt:lpstr>1_Lecture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vt:lpstr>
      <vt:lpstr>Head Loss: Minor Losses</vt:lpstr>
      <vt:lpstr>Head Loss due to Sudden Expansion: Conservation of Energy</vt:lpstr>
      <vt:lpstr>Head Loss due to Sudden Expansion: Conservation of Energy</vt:lpstr>
      <vt:lpstr>Head Loss due to Sudden Expansion: Conservation of Momentum </vt:lpstr>
      <vt:lpstr>Head Loss due to Sudden Expansion</vt:lpstr>
      <vt:lpstr>Minor Loss Coefficient for an Orifice in a Pipe (DOrifice &lt; &lt; Dpipe)</vt:lpstr>
      <vt:lpstr>Minor Loss Coefficient for an Orifice in a pipe</vt:lpstr>
      <vt:lpstr>Equation for the diameter of an orifice in a pipe given a head loss</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Use Conservation of Mass and Minor Loss equation [Two unknowns (Q, h)]</vt:lpstr>
      <vt:lpstr>Use Conservation of Mass and Minor Loss equation [Two unknowns (Q, h)]</vt:lpstr>
      <vt:lpstr>Finding the chlorine depth as f(t)</vt:lpstr>
      <vt:lpstr>Finding Q as f(t)</vt:lpstr>
      <vt:lpstr>Surprise… Q and chlorine dose  decrease linearly with time!</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1657</cp:revision>
  <cp:lastPrinted>2017-09-05T11:56:51Z</cp:lastPrinted>
  <dcterms:created xsi:type="dcterms:W3CDTF">2004-08-17T19:01:02Z</dcterms:created>
  <dcterms:modified xsi:type="dcterms:W3CDTF">2018-04-04T11:54:20Z</dcterms:modified>
</cp:coreProperties>
</file>